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2"/>
  </p:notesMasterIdLst>
  <p:handoutMasterIdLst>
    <p:handoutMasterId r:id="rId63"/>
  </p:handoutMasterIdLst>
  <p:sldIdLst>
    <p:sldId id="256" r:id="rId2"/>
    <p:sldId id="273" r:id="rId3"/>
    <p:sldId id="278" r:id="rId4"/>
    <p:sldId id="274" r:id="rId5"/>
    <p:sldId id="275" r:id="rId6"/>
    <p:sldId id="276" r:id="rId7"/>
    <p:sldId id="277"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31" r:id="rId6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0"/>
    <p:restoredTop sz="94600"/>
  </p:normalViewPr>
  <p:slideViewPr>
    <p:cSldViewPr showGuides="1">
      <p:cViewPr varScale="1">
        <p:scale>
          <a:sx n="79" d="100"/>
          <a:sy n="79" d="100"/>
        </p:scale>
        <p:origin x="-1474" y="-77"/>
      </p:cViewPr>
      <p:guideLst>
        <p:guide orient="horz" pos="3612"/>
        <p:guide pos="2880"/>
      </p:guideLst>
    </p:cSldViewPr>
  </p:slideViewPr>
  <p:notesTextViewPr>
    <p:cViewPr>
      <p:scale>
        <a:sx n="100" d="100"/>
        <a:sy n="100" d="100"/>
      </p:scale>
      <p:origin x="0" y="0"/>
    </p:cViewPr>
  </p:notesTextViewPr>
  <p:notesViewPr>
    <p:cSldViewPr showGuides="1">
      <p:cViewPr varScale="1">
        <p:scale>
          <a:sx n="78" d="100"/>
          <a:sy n="78" d="100"/>
        </p:scale>
        <p:origin x="-207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image" Target="../media/image8.wmf"/><Relationship Id="rId7" Type="http://schemas.openxmlformats.org/officeDocument/2006/relationships/image" Target="../media/image12.wmf"/><Relationship Id="rId2" Type="http://schemas.openxmlformats.org/officeDocument/2006/relationships/image" Target="../media/image7.wmf"/><Relationship Id="rId1" Type="http://schemas.openxmlformats.org/officeDocument/2006/relationships/image" Target="../media/image6.wmf"/><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 Id="rId6" Type="http://schemas.openxmlformats.org/officeDocument/2006/relationships/image" Target="../media/image88.wmf"/><Relationship Id="rId5" Type="http://schemas.openxmlformats.org/officeDocument/2006/relationships/image" Target="../media/image87.wmf"/><Relationship Id="rId4" Type="http://schemas.openxmlformats.org/officeDocument/2006/relationships/image" Target="../media/image8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 Id="rId4" Type="http://schemas.openxmlformats.org/officeDocument/2006/relationships/image" Target="../media/image10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6" Type="http://schemas.openxmlformats.org/officeDocument/2006/relationships/image" Target="../media/image118.wmf"/><Relationship Id="rId5" Type="http://schemas.openxmlformats.org/officeDocument/2006/relationships/image" Target="../media/image117.wmf"/><Relationship Id="rId4" Type="http://schemas.openxmlformats.org/officeDocument/2006/relationships/image" Target="../media/image11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 Id="rId6" Type="http://schemas.openxmlformats.org/officeDocument/2006/relationships/image" Target="../media/image124.wmf"/><Relationship Id="rId5" Type="http://schemas.openxmlformats.org/officeDocument/2006/relationships/image" Target="../media/image123.wmf"/><Relationship Id="rId4" Type="http://schemas.openxmlformats.org/officeDocument/2006/relationships/image" Target="../media/image12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30.wmf"/><Relationship Id="rId7" Type="http://schemas.openxmlformats.org/officeDocument/2006/relationships/image" Target="../media/image134.wmf"/><Relationship Id="rId2" Type="http://schemas.openxmlformats.org/officeDocument/2006/relationships/image" Target="../media/image129.wmf"/><Relationship Id="rId1" Type="http://schemas.openxmlformats.org/officeDocument/2006/relationships/image" Target="../media/image128.wmf"/><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131.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6" Type="http://schemas.openxmlformats.org/officeDocument/2006/relationships/image" Target="../media/image25.wmf"/><Relationship Id="rId5" Type="http://schemas.openxmlformats.org/officeDocument/2006/relationships/image" Target="../media/image24.wmf"/><Relationship Id="rId4"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image" Target="../media/image39.wmf"/><Relationship Id="rId3" Type="http://schemas.openxmlformats.org/officeDocument/2006/relationships/image" Target="../media/image29.wmf"/><Relationship Id="rId7" Type="http://schemas.openxmlformats.org/officeDocument/2006/relationships/image" Target="../media/image33.wmf"/><Relationship Id="rId12" Type="http://schemas.openxmlformats.org/officeDocument/2006/relationships/image" Target="../media/image38.wmf"/><Relationship Id="rId17" Type="http://schemas.openxmlformats.org/officeDocument/2006/relationships/image" Target="../media/image43.wmf"/><Relationship Id="rId2" Type="http://schemas.openxmlformats.org/officeDocument/2006/relationships/image" Target="../media/image28.wmf"/><Relationship Id="rId16" Type="http://schemas.openxmlformats.org/officeDocument/2006/relationships/image" Target="../media/image42.wmf"/><Relationship Id="rId1" Type="http://schemas.openxmlformats.org/officeDocument/2006/relationships/image" Target="../media/image27.wmf"/><Relationship Id="rId6" Type="http://schemas.openxmlformats.org/officeDocument/2006/relationships/image" Target="../media/image32.wmf"/><Relationship Id="rId11" Type="http://schemas.openxmlformats.org/officeDocument/2006/relationships/image" Target="../media/image37.wmf"/><Relationship Id="rId5" Type="http://schemas.openxmlformats.org/officeDocument/2006/relationships/image" Target="../media/image31.wmf"/><Relationship Id="rId15" Type="http://schemas.openxmlformats.org/officeDocument/2006/relationships/image" Target="../media/image41.wmf"/><Relationship Id="rId10" Type="http://schemas.openxmlformats.org/officeDocument/2006/relationships/image" Target="../media/image36.wmf"/><Relationship Id="rId4" Type="http://schemas.openxmlformats.org/officeDocument/2006/relationships/image" Target="../media/image30.wmf"/><Relationship Id="rId9" Type="http://schemas.openxmlformats.org/officeDocument/2006/relationships/image" Target="../media/image35.wmf"/><Relationship Id="rId14"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 Id="rId4" Type="http://schemas.openxmlformats.org/officeDocument/2006/relationships/image" Target="../media/image4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image" Target="../media/image54.wmf"/><Relationship Id="rId7" Type="http://schemas.openxmlformats.org/officeDocument/2006/relationships/image" Target="../media/image58.wmf"/><Relationship Id="rId2" Type="http://schemas.openxmlformats.org/officeDocument/2006/relationships/image" Target="../media/image53.wmf"/><Relationship Id="rId1" Type="http://schemas.openxmlformats.org/officeDocument/2006/relationships/image" Target="../media/image52.wmf"/><Relationship Id="rId6" Type="http://schemas.openxmlformats.org/officeDocument/2006/relationships/image" Target="../media/image57.wmf"/><Relationship Id="rId5" Type="http://schemas.openxmlformats.org/officeDocument/2006/relationships/image" Target="../media/image56.wmf"/><Relationship Id="rId4" Type="http://schemas.openxmlformats.org/officeDocument/2006/relationships/image" Target="../media/image55.wmf"/><Relationship Id="rId9" Type="http://schemas.openxmlformats.org/officeDocument/2006/relationships/image" Target="../media/image6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4" Type="http://schemas.openxmlformats.org/officeDocument/2006/relationships/image" Target="../media/image6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6147"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6148"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6149"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193A2042-855F-491C-8B2D-04BB1A4916E4}" type="slidenum">
              <a:rPr lang="zh-CN" altLang="en-US"/>
              <a:pPr/>
              <a:t>‹#›</a:t>
            </a:fld>
            <a:endParaRPr lang="en-US" altLang="zh-CN"/>
          </a:p>
        </p:txBody>
      </p:sp>
    </p:spTree>
    <p:extLst>
      <p:ext uri="{BB962C8B-B14F-4D97-AF65-F5344CB8AC3E}">
        <p14:creationId xmlns:p14="http://schemas.microsoft.com/office/powerpoint/2010/main" val="2464914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949260CD-9538-4205-9FF6-6F00C1F4044E}" type="slidenum">
              <a:rPr lang="zh-CN" altLang="en-US"/>
              <a:pPr/>
              <a:t>‹#›</a:t>
            </a:fld>
            <a:endParaRPr lang="en-US" altLang="zh-CN"/>
          </a:p>
        </p:txBody>
      </p:sp>
    </p:spTree>
    <p:extLst>
      <p:ext uri="{BB962C8B-B14F-4D97-AF65-F5344CB8AC3E}">
        <p14:creationId xmlns:p14="http://schemas.microsoft.com/office/powerpoint/2010/main" val="14953897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宋体" pitchFamily="2" charset="-122"/>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宋体" pitchFamily="2" charset="-122"/>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宋体" pitchFamily="2" charset="-122"/>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宋体" pitchFamily="2" charset="-122"/>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宋体" pitchFamily="2" charset="-122"/>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gradFill rotWithShape="0">
          <a:gsLst>
            <a:gs pos="0">
              <a:schemeClr val="bg1"/>
            </a:gs>
            <a:gs pos="100000">
              <a:schemeClr val="bg2"/>
            </a:gs>
          </a:gsLst>
          <a:path path="shape">
            <a:fillToRect l="7500" t="33333" r="7501" b="50000"/>
          </a:path>
        </a:gradFill>
        <a:effectLst/>
      </p:bgPr>
    </p:bg>
    <p:spTree>
      <p:nvGrpSpPr>
        <p:cNvPr id="1" name=""/>
        <p:cNvGrpSpPr/>
        <p:nvPr/>
      </p:nvGrpSpPr>
      <p:grpSpPr>
        <a:xfrm>
          <a:off x="0" y="0"/>
          <a:ext cx="0" cy="0"/>
          <a:chOff x="0" y="0"/>
          <a:chExt cx="0" cy="0"/>
        </a:xfrm>
      </p:grpSpPr>
      <p:sp>
        <p:nvSpPr>
          <p:cNvPr id="3078" name="Rectangle 6"/>
          <p:cNvSpPr>
            <a:spLocks noGrp="1" noChangeArrowheads="1"/>
          </p:cNvSpPr>
          <p:nvPr>
            <p:ph type="ctrTitle" sz="quarter"/>
          </p:nvPr>
        </p:nvSpPr>
        <p:spPr>
          <a:xfrm>
            <a:off x="685800" y="2286000"/>
            <a:ext cx="7772400" cy="1143000"/>
          </a:xfrm>
        </p:spPr>
        <p:txBody>
          <a:bodyPr anchor="b"/>
          <a:lstStyle>
            <a:lvl1pPr>
              <a:defRPr/>
            </a:lvl1pPr>
          </a:lstStyle>
          <a:p>
            <a:pPr lvl="0"/>
            <a:r>
              <a:rPr lang="zh-TW" altLang="en-US" noProof="0" smtClean="0"/>
              <a:t>按一下以編輯母片標題樣式</a:t>
            </a:r>
            <a:endParaRPr lang="zh-CN" altLang="en-US" noProof="0" smtClean="0"/>
          </a:p>
        </p:txBody>
      </p:sp>
      <p:sp>
        <p:nvSpPr>
          <p:cNvPr id="3079"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zh-TW" altLang="en-US" noProof="0" smtClean="0"/>
              <a:t>按一下以編輯母片副標題樣式</a:t>
            </a:r>
            <a:endParaRPr lang="zh-CN" altLang="en-US" noProof="0" smtClean="0"/>
          </a:p>
        </p:txBody>
      </p:sp>
      <p:sp>
        <p:nvSpPr>
          <p:cNvPr id="3080" name="Rectangle 8"/>
          <p:cNvSpPr>
            <a:spLocks noGrp="1" noChangeArrowheads="1"/>
          </p:cNvSpPr>
          <p:nvPr>
            <p:ph type="dt" sz="quarter" idx="2"/>
          </p:nvPr>
        </p:nvSpPr>
        <p:spPr/>
        <p:txBody>
          <a:bodyPr/>
          <a:lstStyle>
            <a:lvl1pPr>
              <a:defRPr>
                <a:solidFill>
                  <a:srgbClr val="000000"/>
                </a:solidFill>
              </a:defRPr>
            </a:lvl1pPr>
          </a:lstStyle>
          <a:p>
            <a:endParaRPr lang="en-US" altLang="zh-CN"/>
          </a:p>
        </p:txBody>
      </p:sp>
      <p:sp>
        <p:nvSpPr>
          <p:cNvPr id="3081" name="Rectangle 9"/>
          <p:cNvSpPr>
            <a:spLocks noGrp="1" noChangeArrowheads="1"/>
          </p:cNvSpPr>
          <p:nvPr>
            <p:ph type="ftr" sz="quarter" idx="3"/>
          </p:nvPr>
        </p:nvSpPr>
        <p:spPr/>
        <p:txBody>
          <a:bodyPr/>
          <a:lstStyle>
            <a:lvl1pPr>
              <a:defRPr>
                <a:solidFill>
                  <a:srgbClr val="000000"/>
                </a:solidFill>
              </a:defRPr>
            </a:lvl1pPr>
          </a:lstStyle>
          <a:p>
            <a:endParaRPr lang="en-US" altLang="zh-CN"/>
          </a:p>
        </p:txBody>
      </p:sp>
      <p:sp>
        <p:nvSpPr>
          <p:cNvPr id="3082" name="Rectangle 10"/>
          <p:cNvSpPr>
            <a:spLocks noGrp="1" noChangeArrowheads="1"/>
          </p:cNvSpPr>
          <p:nvPr>
            <p:ph type="sldNum" sz="quarter" idx="4"/>
          </p:nvPr>
        </p:nvSpPr>
        <p:spPr/>
        <p:txBody>
          <a:bodyPr/>
          <a:lstStyle>
            <a:lvl1pPr>
              <a:defRPr>
                <a:solidFill>
                  <a:srgbClr val="000000"/>
                </a:solidFill>
              </a:defRPr>
            </a:lvl1pPr>
          </a:lstStyle>
          <a:p>
            <a:fld id="{7315B807-7C9D-4744-97A2-4A9D02638050}" type="slidenum">
              <a:rPr lang="zh-CN" altLang="en-US"/>
              <a:pPr/>
              <a:t>‹#›</a:t>
            </a:fld>
            <a:endParaRPr lang="en-US" altLang="zh-CN"/>
          </a:p>
        </p:txBody>
      </p:sp>
      <p:pic>
        <p:nvPicPr>
          <p:cNvPr id="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3568" y="476672"/>
            <a:ext cx="3114675" cy="997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CN"/>
          </a:p>
        </p:txBody>
      </p:sp>
      <p:sp>
        <p:nvSpPr>
          <p:cNvPr id="5" name="頁尾版面配置區 4"/>
          <p:cNvSpPr>
            <a:spLocks noGrp="1"/>
          </p:cNvSpPr>
          <p:nvPr>
            <p:ph type="ftr" sz="quarter" idx="11"/>
          </p:nvPr>
        </p:nvSpPr>
        <p:spPr/>
        <p:txBody>
          <a:bodyPr/>
          <a:lstStyle>
            <a:lvl1pPr>
              <a:defRPr/>
            </a:lvl1pPr>
          </a:lstStyle>
          <a:p>
            <a:endParaRPr lang="en-US" altLang="zh-CN"/>
          </a:p>
        </p:txBody>
      </p:sp>
      <p:sp>
        <p:nvSpPr>
          <p:cNvPr id="6" name="投影片編號版面配置區 5"/>
          <p:cNvSpPr>
            <a:spLocks noGrp="1"/>
          </p:cNvSpPr>
          <p:nvPr>
            <p:ph type="sldNum" sz="quarter" idx="12"/>
          </p:nvPr>
        </p:nvSpPr>
        <p:spPr/>
        <p:txBody>
          <a:bodyPr/>
          <a:lstStyle>
            <a:lvl1pPr>
              <a:defRPr/>
            </a:lvl1pPr>
          </a:lstStyle>
          <a:p>
            <a:fld id="{6BE43862-B153-4232-B5C5-580CB732B52E}" type="slidenum">
              <a:rPr lang="zh-CN" altLang="en-US"/>
              <a:pPr/>
              <a:t>‹#›</a:t>
            </a:fld>
            <a:endParaRPr lang="en-US" altLang="zh-CN"/>
          </a:p>
        </p:txBody>
      </p:sp>
      <p:pic>
        <p:nvPicPr>
          <p:cNvPr id="7"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4214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609600"/>
            <a:ext cx="1943100" cy="54864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85800" y="609600"/>
            <a:ext cx="5676900" cy="54864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CN"/>
          </a:p>
        </p:txBody>
      </p:sp>
      <p:sp>
        <p:nvSpPr>
          <p:cNvPr id="5" name="頁尾版面配置區 4"/>
          <p:cNvSpPr>
            <a:spLocks noGrp="1"/>
          </p:cNvSpPr>
          <p:nvPr>
            <p:ph type="ftr" sz="quarter" idx="11"/>
          </p:nvPr>
        </p:nvSpPr>
        <p:spPr/>
        <p:txBody>
          <a:bodyPr/>
          <a:lstStyle>
            <a:lvl1pPr>
              <a:defRPr/>
            </a:lvl1pPr>
          </a:lstStyle>
          <a:p>
            <a:endParaRPr lang="en-US" altLang="zh-CN"/>
          </a:p>
        </p:txBody>
      </p:sp>
      <p:sp>
        <p:nvSpPr>
          <p:cNvPr id="6" name="投影片編號版面配置區 5"/>
          <p:cNvSpPr>
            <a:spLocks noGrp="1"/>
          </p:cNvSpPr>
          <p:nvPr>
            <p:ph type="sldNum" sz="quarter" idx="12"/>
          </p:nvPr>
        </p:nvSpPr>
        <p:spPr/>
        <p:txBody>
          <a:bodyPr/>
          <a:lstStyle>
            <a:lvl1pPr>
              <a:defRPr/>
            </a:lvl1pPr>
          </a:lstStyle>
          <a:p>
            <a:fld id="{D2380401-61D3-4C8C-A6A2-4DAA661FE042}" type="slidenum">
              <a:rPr lang="zh-CN" altLang="en-US"/>
              <a:pPr/>
              <a:t>‹#›</a:t>
            </a:fld>
            <a:endParaRPr lang="en-US" altLang="zh-CN"/>
          </a:p>
        </p:txBody>
      </p:sp>
      <p:pic>
        <p:nvPicPr>
          <p:cNvPr id="7"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7497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260648"/>
            <a:ext cx="8496944" cy="792088"/>
          </a:xfrm>
        </p:spPr>
        <p:txBody>
          <a:bodyPr/>
          <a:lstStyle>
            <a:lvl1pPr algn="l">
              <a:defRPr sz="3200" b="1">
                <a:latin typeface="Times New Roman" pitchFamily="18" charset="0"/>
                <a:ea typeface="標楷體" pitchFamily="65" charset="-120"/>
                <a:cs typeface="Times New Roman" pitchFamily="18" charset="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23528" y="1340768"/>
            <a:ext cx="8496944" cy="5256584"/>
          </a:xfrm>
        </p:spPr>
        <p:txBody>
          <a:bodyPr/>
          <a:lstStyle>
            <a:lvl1pPr marL="288000" indent="-288000">
              <a:lnSpc>
                <a:spcPts val="3200"/>
              </a:lnSpc>
              <a:spcBef>
                <a:spcPts val="500"/>
              </a:spcBef>
              <a:buSzPct val="80000"/>
              <a:buFontTx/>
              <a:buBlip>
                <a:blip r:embed="rId2"/>
              </a:buBlip>
              <a:defRPr sz="2400">
                <a:latin typeface="Times New Roman" pitchFamily="18" charset="0"/>
                <a:ea typeface="標楷體" pitchFamily="65" charset="-120"/>
                <a:cs typeface="Times New Roman" pitchFamily="18" charset="0"/>
              </a:defRPr>
            </a:lvl1pPr>
            <a:lvl2pPr marL="648000" indent="-288000">
              <a:lnSpc>
                <a:spcPts val="3200"/>
              </a:lnSpc>
              <a:spcBef>
                <a:spcPts val="500"/>
              </a:spcBef>
              <a:defRPr sz="2400">
                <a:latin typeface="Times New Roman" pitchFamily="18" charset="0"/>
                <a:ea typeface="標楷體" pitchFamily="65" charset="-120"/>
                <a:cs typeface="Times New Roman" pitchFamily="18" charset="0"/>
              </a:defRPr>
            </a:lvl2pPr>
            <a:lvl3pPr>
              <a:lnSpc>
                <a:spcPts val="3200"/>
              </a:lnSpc>
              <a:spcBef>
                <a:spcPts val="500"/>
              </a:spcBef>
              <a:defRPr sz="2400">
                <a:latin typeface="Times New Roman" pitchFamily="18" charset="0"/>
                <a:ea typeface="標楷體" pitchFamily="65" charset="-120"/>
                <a:cs typeface="Times New Roman" pitchFamily="18" charset="0"/>
              </a:defRPr>
            </a:lvl3pPr>
            <a:lvl4pPr>
              <a:lnSpc>
                <a:spcPts val="3200"/>
              </a:lnSpc>
              <a:spcBef>
                <a:spcPts val="500"/>
              </a:spcBef>
              <a:defRPr sz="2400">
                <a:latin typeface="Times New Roman" pitchFamily="18" charset="0"/>
                <a:ea typeface="標楷體" pitchFamily="65" charset="-120"/>
                <a:cs typeface="Times New Roman" pitchFamily="18" charset="0"/>
              </a:defRPr>
            </a:lvl4pPr>
            <a:lvl5pPr>
              <a:lnSpc>
                <a:spcPts val="3200"/>
              </a:lnSpc>
              <a:spcBef>
                <a:spcPts val="500"/>
              </a:spcBef>
              <a:defRPr sz="2400">
                <a:latin typeface="Times New Roman" pitchFamily="18" charset="0"/>
                <a:ea typeface="標楷體" pitchFamily="65" charset="-120"/>
                <a:cs typeface="Times New Roman" pitchFamily="18" charset="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10"/>
          </p:nvPr>
        </p:nvSpPr>
        <p:spPr/>
        <p:txBody>
          <a:bodyPr/>
          <a:lstStyle>
            <a:lvl1pPr>
              <a:defRPr/>
            </a:lvl1pPr>
          </a:lstStyle>
          <a:p>
            <a:endParaRPr lang="en-US" altLang="zh-CN"/>
          </a:p>
        </p:txBody>
      </p:sp>
      <p:sp>
        <p:nvSpPr>
          <p:cNvPr id="5" name="頁尾版面配置區 4"/>
          <p:cNvSpPr>
            <a:spLocks noGrp="1"/>
          </p:cNvSpPr>
          <p:nvPr>
            <p:ph type="ftr" sz="quarter" idx="11"/>
          </p:nvPr>
        </p:nvSpPr>
        <p:spPr/>
        <p:txBody>
          <a:bodyPr/>
          <a:lstStyle>
            <a:lvl1pPr>
              <a:defRPr/>
            </a:lvl1pPr>
          </a:lstStyle>
          <a:p>
            <a:endParaRPr lang="en-US" altLang="zh-CN"/>
          </a:p>
        </p:txBody>
      </p:sp>
      <p:sp>
        <p:nvSpPr>
          <p:cNvPr id="6" name="投影片編號版面配置區 5"/>
          <p:cNvSpPr>
            <a:spLocks noGrp="1"/>
          </p:cNvSpPr>
          <p:nvPr>
            <p:ph type="sldNum" sz="quarter" idx="12"/>
          </p:nvPr>
        </p:nvSpPr>
        <p:spPr/>
        <p:txBody>
          <a:bodyPr/>
          <a:lstStyle>
            <a:lvl1pPr>
              <a:defRPr/>
            </a:lvl1pPr>
          </a:lstStyle>
          <a:p>
            <a:fld id="{974E4F6D-7727-41CD-A02C-CEDEFA52C330}" type="slidenum">
              <a:rPr lang="zh-CN" altLang="en-US"/>
              <a:pPr/>
              <a:t>‹#›</a:t>
            </a:fld>
            <a:endParaRPr lang="en-US" altLang="zh-CN"/>
          </a:p>
        </p:txBody>
      </p:sp>
      <p:pic>
        <p:nvPicPr>
          <p:cNvPr id="7"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0188" y="1124744"/>
            <a:ext cx="8682037" cy="18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55634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n-US" altLang="zh-CN"/>
          </a:p>
        </p:txBody>
      </p:sp>
      <p:sp>
        <p:nvSpPr>
          <p:cNvPr id="5" name="頁尾版面配置區 4"/>
          <p:cNvSpPr>
            <a:spLocks noGrp="1"/>
          </p:cNvSpPr>
          <p:nvPr>
            <p:ph type="ftr" sz="quarter" idx="11"/>
          </p:nvPr>
        </p:nvSpPr>
        <p:spPr/>
        <p:txBody>
          <a:bodyPr/>
          <a:lstStyle>
            <a:lvl1pPr>
              <a:defRPr/>
            </a:lvl1pPr>
          </a:lstStyle>
          <a:p>
            <a:endParaRPr lang="en-US" altLang="zh-CN"/>
          </a:p>
        </p:txBody>
      </p:sp>
      <p:sp>
        <p:nvSpPr>
          <p:cNvPr id="6" name="投影片編號版面配置區 5"/>
          <p:cNvSpPr>
            <a:spLocks noGrp="1"/>
          </p:cNvSpPr>
          <p:nvPr>
            <p:ph type="sldNum" sz="quarter" idx="12"/>
          </p:nvPr>
        </p:nvSpPr>
        <p:spPr/>
        <p:txBody>
          <a:bodyPr/>
          <a:lstStyle>
            <a:lvl1pPr>
              <a:defRPr/>
            </a:lvl1pPr>
          </a:lstStyle>
          <a:p>
            <a:fld id="{3E05324B-D0CE-496E-AF21-FACB4A9634D5}" type="slidenum">
              <a:rPr lang="zh-CN" altLang="en-US"/>
              <a:pPr/>
              <a:t>‹#›</a:t>
            </a:fld>
            <a:endParaRPr lang="en-US" altLang="zh-CN"/>
          </a:p>
        </p:txBody>
      </p:sp>
      <p:pic>
        <p:nvPicPr>
          <p:cNvPr id="7"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026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n-US" altLang="zh-CN"/>
          </a:p>
        </p:txBody>
      </p:sp>
      <p:sp>
        <p:nvSpPr>
          <p:cNvPr id="6" name="頁尾版面配置區 5"/>
          <p:cNvSpPr>
            <a:spLocks noGrp="1"/>
          </p:cNvSpPr>
          <p:nvPr>
            <p:ph type="ftr" sz="quarter" idx="11"/>
          </p:nvPr>
        </p:nvSpPr>
        <p:spPr/>
        <p:txBody>
          <a:bodyPr/>
          <a:lstStyle>
            <a:lvl1pPr>
              <a:defRPr/>
            </a:lvl1pPr>
          </a:lstStyle>
          <a:p>
            <a:endParaRPr lang="en-US" altLang="zh-CN"/>
          </a:p>
        </p:txBody>
      </p:sp>
      <p:sp>
        <p:nvSpPr>
          <p:cNvPr id="7" name="投影片編號版面配置區 6"/>
          <p:cNvSpPr>
            <a:spLocks noGrp="1"/>
          </p:cNvSpPr>
          <p:nvPr>
            <p:ph type="sldNum" sz="quarter" idx="12"/>
          </p:nvPr>
        </p:nvSpPr>
        <p:spPr/>
        <p:txBody>
          <a:bodyPr/>
          <a:lstStyle>
            <a:lvl1pPr>
              <a:defRPr/>
            </a:lvl1pPr>
          </a:lstStyle>
          <a:p>
            <a:fld id="{D53C0668-47F8-4BC4-8B7C-AE3F9A075C7E}" type="slidenum">
              <a:rPr lang="zh-CN" altLang="en-US"/>
              <a:pPr/>
              <a:t>‹#›</a:t>
            </a:fld>
            <a:endParaRPr lang="en-US" altLang="zh-CN"/>
          </a:p>
        </p:txBody>
      </p:sp>
      <p:pic>
        <p:nvPicPr>
          <p:cNvPr id="8"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8201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n-US" altLang="zh-CN"/>
          </a:p>
        </p:txBody>
      </p:sp>
      <p:sp>
        <p:nvSpPr>
          <p:cNvPr id="8" name="頁尾版面配置區 7"/>
          <p:cNvSpPr>
            <a:spLocks noGrp="1"/>
          </p:cNvSpPr>
          <p:nvPr>
            <p:ph type="ftr" sz="quarter" idx="11"/>
          </p:nvPr>
        </p:nvSpPr>
        <p:spPr/>
        <p:txBody>
          <a:bodyPr/>
          <a:lstStyle>
            <a:lvl1pPr>
              <a:defRPr/>
            </a:lvl1pPr>
          </a:lstStyle>
          <a:p>
            <a:endParaRPr lang="en-US" altLang="zh-CN"/>
          </a:p>
        </p:txBody>
      </p:sp>
      <p:sp>
        <p:nvSpPr>
          <p:cNvPr id="9" name="投影片編號版面配置區 8"/>
          <p:cNvSpPr>
            <a:spLocks noGrp="1"/>
          </p:cNvSpPr>
          <p:nvPr>
            <p:ph type="sldNum" sz="quarter" idx="12"/>
          </p:nvPr>
        </p:nvSpPr>
        <p:spPr/>
        <p:txBody>
          <a:bodyPr/>
          <a:lstStyle>
            <a:lvl1pPr>
              <a:defRPr/>
            </a:lvl1pPr>
          </a:lstStyle>
          <a:p>
            <a:fld id="{03740AA5-30CA-4110-930F-5B68ED65B4EE}" type="slidenum">
              <a:rPr lang="zh-CN" altLang="en-US"/>
              <a:pPr/>
              <a:t>‹#›</a:t>
            </a:fld>
            <a:endParaRPr lang="en-US" altLang="zh-CN"/>
          </a:p>
        </p:txBody>
      </p:sp>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5127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CN"/>
          </a:p>
        </p:txBody>
      </p:sp>
      <p:sp>
        <p:nvSpPr>
          <p:cNvPr id="4" name="頁尾版面配置區 3"/>
          <p:cNvSpPr>
            <a:spLocks noGrp="1"/>
          </p:cNvSpPr>
          <p:nvPr>
            <p:ph type="ftr" sz="quarter" idx="11"/>
          </p:nvPr>
        </p:nvSpPr>
        <p:spPr/>
        <p:txBody>
          <a:bodyPr/>
          <a:lstStyle>
            <a:lvl1pPr>
              <a:defRPr/>
            </a:lvl1pPr>
          </a:lstStyle>
          <a:p>
            <a:endParaRPr lang="en-US" altLang="zh-CN"/>
          </a:p>
        </p:txBody>
      </p:sp>
      <p:sp>
        <p:nvSpPr>
          <p:cNvPr id="5" name="投影片編號版面配置區 4"/>
          <p:cNvSpPr>
            <a:spLocks noGrp="1"/>
          </p:cNvSpPr>
          <p:nvPr>
            <p:ph type="sldNum" sz="quarter" idx="12"/>
          </p:nvPr>
        </p:nvSpPr>
        <p:spPr/>
        <p:txBody>
          <a:bodyPr/>
          <a:lstStyle>
            <a:lvl1pPr>
              <a:defRPr/>
            </a:lvl1pPr>
          </a:lstStyle>
          <a:p>
            <a:fld id="{5DB4066F-223B-4363-A35A-BFDB660679E9}" type="slidenum">
              <a:rPr lang="zh-CN" altLang="en-US"/>
              <a:pPr/>
              <a:t>‹#›</a:t>
            </a:fld>
            <a:endParaRPr lang="en-US" altLang="zh-CN"/>
          </a:p>
        </p:txBody>
      </p:sp>
      <p:pic>
        <p:nvPicPr>
          <p:cNvPr id="6"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155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n-US" altLang="zh-CN"/>
          </a:p>
        </p:txBody>
      </p:sp>
      <p:sp>
        <p:nvSpPr>
          <p:cNvPr id="3" name="頁尾版面配置區 2"/>
          <p:cNvSpPr>
            <a:spLocks noGrp="1"/>
          </p:cNvSpPr>
          <p:nvPr>
            <p:ph type="ftr" sz="quarter" idx="11"/>
          </p:nvPr>
        </p:nvSpPr>
        <p:spPr/>
        <p:txBody>
          <a:bodyPr/>
          <a:lstStyle>
            <a:lvl1pPr>
              <a:defRPr/>
            </a:lvl1pPr>
          </a:lstStyle>
          <a:p>
            <a:endParaRPr lang="en-US" altLang="zh-CN"/>
          </a:p>
        </p:txBody>
      </p:sp>
      <p:sp>
        <p:nvSpPr>
          <p:cNvPr id="4" name="投影片編號版面配置區 3"/>
          <p:cNvSpPr>
            <a:spLocks noGrp="1"/>
          </p:cNvSpPr>
          <p:nvPr>
            <p:ph type="sldNum" sz="quarter" idx="12"/>
          </p:nvPr>
        </p:nvSpPr>
        <p:spPr/>
        <p:txBody>
          <a:bodyPr/>
          <a:lstStyle>
            <a:lvl1pPr>
              <a:defRPr/>
            </a:lvl1pPr>
          </a:lstStyle>
          <a:p>
            <a:fld id="{D67B910F-9D3D-43ED-AF9D-DF34F8430D5A}" type="slidenum">
              <a:rPr lang="zh-CN" altLang="en-US"/>
              <a:pPr/>
              <a:t>‹#›</a:t>
            </a:fld>
            <a:endParaRPr lang="en-US" altLang="zh-CN"/>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3094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CN"/>
          </a:p>
        </p:txBody>
      </p:sp>
      <p:sp>
        <p:nvSpPr>
          <p:cNvPr id="6" name="頁尾版面配置區 5"/>
          <p:cNvSpPr>
            <a:spLocks noGrp="1"/>
          </p:cNvSpPr>
          <p:nvPr>
            <p:ph type="ftr" sz="quarter" idx="11"/>
          </p:nvPr>
        </p:nvSpPr>
        <p:spPr/>
        <p:txBody>
          <a:bodyPr/>
          <a:lstStyle>
            <a:lvl1pPr>
              <a:defRPr/>
            </a:lvl1pPr>
          </a:lstStyle>
          <a:p>
            <a:endParaRPr lang="en-US" altLang="zh-CN"/>
          </a:p>
        </p:txBody>
      </p:sp>
      <p:sp>
        <p:nvSpPr>
          <p:cNvPr id="7" name="投影片編號版面配置區 6"/>
          <p:cNvSpPr>
            <a:spLocks noGrp="1"/>
          </p:cNvSpPr>
          <p:nvPr>
            <p:ph type="sldNum" sz="quarter" idx="12"/>
          </p:nvPr>
        </p:nvSpPr>
        <p:spPr/>
        <p:txBody>
          <a:bodyPr/>
          <a:lstStyle>
            <a:lvl1pPr>
              <a:defRPr/>
            </a:lvl1pPr>
          </a:lstStyle>
          <a:p>
            <a:fld id="{B0D14ED0-6A8D-4A5A-96ED-9F5088F236ED}" type="slidenum">
              <a:rPr lang="zh-CN" altLang="en-US"/>
              <a:pPr/>
              <a:t>‹#›</a:t>
            </a:fld>
            <a:endParaRPr lang="en-US" altLang="zh-CN"/>
          </a:p>
        </p:txBody>
      </p:sp>
      <p:pic>
        <p:nvPicPr>
          <p:cNvPr id="8"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1092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CN"/>
          </a:p>
        </p:txBody>
      </p:sp>
      <p:sp>
        <p:nvSpPr>
          <p:cNvPr id="6" name="頁尾版面配置區 5"/>
          <p:cNvSpPr>
            <a:spLocks noGrp="1"/>
          </p:cNvSpPr>
          <p:nvPr>
            <p:ph type="ftr" sz="quarter" idx="11"/>
          </p:nvPr>
        </p:nvSpPr>
        <p:spPr/>
        <p:txBody>
          <a:bodyPr/>
          <a:lstStyle>
            <a:lvl1pPr>
              <a:defRPr/>
            </a:lvl1pPr>
          </a:lstStyle>
          <a:p>
            <a:endParaRPr lang="en-US" altLang="zh-CN"/>
          </a:p>
        </p:txBody>
      </p:sp>
      <p:sp>
        <p:nvSpPr>
          <p:cNvPr id="7" name="投影片編號版面配置區 6"/>
          <p:cNvSpPr>
            <a:spLocks noGrp="1"/>
          </p:cNvSpPr>
          <p:nvPr>
            <p:ph type="sldNum" sz="quarter" idx="12"/>
          </p:nvPr>
        </p:nvSpPr>
        <p:spPr/>
        <p:txBody>
          <a:bodyPr/>
          <a:lstStyle>
            <a:lvl1pPr>
              <a:defRPr/>
            </a:lvl1pPr>
          </a:lstStyle>
          <a:p>
            <a:fld id="{6708B526-E84A-4F72-A5A7-FACBE074589A}" type="slidenum">
              <a:rPr lang="zh-CN" altLang="en-US"/>
              <a:pPr/>
              <a:t>‹#›</a:t>
            </a:fld>
            <a:endParaRPr lang="en-US" altLang="zh-CN"/>
          </a:p>
        </p:txBody>
      </p:sp>
      <p:pic>
        <p:nvPicPr>
          <p:cNvPr id="8"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70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path path="shape">
            <a:fillToRect l="7500" t="8888" r="7501" b="74445"/>
          </a:path>
        </a:gradFill>
        <a:effectLst/>
      </p:bgPr>
    </p:bg>
    <p:spTree>
      <p:nvGrpSpPr>
        <p:cNvPr id="1" name=""/>
        <p:cNvGrpSpPr/>
        <p:nvPr/>
      </p:nvGrpSpPr>
      <p:grpSpPr>
        <a:xfrm>
          <a:off x="0" y="0"/>
          <a:ext cx="0" cy="0"/>
          <a:chOff x="0" y="0"/>
          <a:chExt cx="0" cy="0"/>
        </a:xfrm>
      </p:grpSpPr>
      <p:sp>
        <p:nvSpPr>
          <p:cNvPr id="2054" name="Rectangle 6"/>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075" tIns="46037" rIns="92075" bIns="46037" numCol="1" anchor="ctr" anchorCtr="0" compatLnSpc="1">
            <a:prstTxWarp prst="textNoShape">
              <a:avLst/>
            </a:prstTxWarp>
          </a:bodyPr>
          <a:lstStyle/>
          <a:p>
            <a:pPr lvl="0"/>
            <a:r>
              <a:rPr lang="zh-CN" altLang="en-US" smtClean="0"/>
              <a:t>单击此处编辑母版标题样式</a:t>
            </a:r>
          </a:p>
        </p:txBody>
      </p:sp>
      <p:sp>
        <p:nvSpPr>
          <p:cNvPr id="2055" name="Rectangle 7"/>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075" tIns="46037" rIns="92075" bIns="4603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6" name="Rectangle 8"/>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vert="horz" wrap="square" lIns="91440" tIns="45720" rIns="91440" bIns="45720" numCol="1" anchor="t" anchorCtr="0" compatLnSpc="1">
            <a:prstTxWarp prst="textNoShape">
              <a:avLst/>
            </a:prstTxWarp>
          </a:bodyPr>
          <a:lstStyle>
            <a:lvl1pPr>
              <a:spcBef>
                <a:spcPct val="50000"/>
              </a:spcBef>
              <a:defRPr sz="1400"/>
            </a:lvl1pPr>
          </a:lstStyle>
          <a:p>
            <a:endParaRPr lang="en-US" altLang="zh-CN"/>
          </a:p>
        </p:txBody>
      </p:sp>
      <p:sp>
        <p:nvSpPr>
          <p:cNvPr id="2057" name="Rectangle 9"/>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vert="horz" wrap="square" lIns="91440" tIns="45720" rIns="91440" bIns="45720" numCol="1" anchor="t" anchorCtr="0" compatLnSpc="1">
            <a:prstTxWarp prst="textNoShape">
              <a:avLst/>
            </a:prstTxWarp>
          </a:bodyPr>
          <a:lstStyle>
            <a:lvl1pPr algn="ctr">
              <a:spcBef>
                <a:spcPct val="50000"/>
              </a:spcBef>
              <a:defRPr sz="1400"/>
            </a:lvl1pPr>
          </a:lstStyle>
          <a:p>
            <a:endParaRPr lang="en-US" altLang="zh-CN"/>
          </a:p>
        </p:txBody>
      </p:sp>
      <p:sp>
        <p:nvSpPr>
          <p:cNvPr id="2058" name="Rectangle 10"/>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vert="horz" wrap="square" lIns="91440" tIns="45720" rIns="91440" bIns="45720" numCol="1" anchor="t" anchorCtr="0" compatLnSpc="1">
            <a:prstTxWarp prst="textNoShape">
              <a:avLst/>
            </a:prstTxWarp>
          </a:bodyPr>
          <a:lstStyle>
            <a:lvl1pPr algn="r">
              <a:spcBef>
                <a:spcPct val="50000"/>
              </a:spcBef>
              <a:defRPr sz="1400"/>
            </a:lvl1pPr>
          </a:lstStyle>
          <a:p>
            <a:fld id="{87E656BA-7E29-49D1-985D-EBFE50157D39}" type="slidenum">
              <a:rPr lang="zh-CN" altLang="en-US"/>
              <a:pPr/>
              <a:t>‹#›</a:t>
            </a:fld>
            <a:endParaRPr lang="en-US" altLang="zh-CN"/>
          </a:p>
        </p:txBody>
      </p:sp>
      <p:pic>
        <p:nvPicPr>
          <p:cNvPr id="7" name="Picture 4"/>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宋体" pitchFamily="2" charset="-122"/>
          <a:ea typeface="宋体" pitchFamily="2" charset="-122"/>
        </a:defRPr>
      </a:lvl2pPr>
      <a:lvl3pPr algn="ctr" rtl="0" eaLnBrk="1" fontAlgn="base" hangingPunct="1">
        <a:spcBef>
          <a:spcPct val="0"/>
        </a:spcBef>
        <a:spcAft>
          <a:spcPct val="0"/>
        </a:spcAft>
        <a:defRPr kumimoji="1" sz="4400">
          <a:solidFill>
            <a:schemeClr val="tx2"/>
          </a:solidFill>
          <a:latin typeface="宋体" pitchFamily="2" charset="-122"/>
          <a:ea typeface="宋体" pitchFamily="2" charset="-122"/>
        </a:defRPr>
      </a:lvl3pPr>
      <a:lvl4pPr algn="ctr" rtl="0" eaLnBrk="1" fontAlgn="base" hangingPunct="1">
        <a:spcBef>
          <a:spcPct val="0"/>
        </a:spcBef>
        <a:spcAft>
          <a:spcPct val="0"/>
        </a:spcAft>
        <a:defRPr kumimoji="1" sz="4400">
          <a:solidFill>
            <a:schemeClr val="tx2"/>
          </a:solidFill>
          <a:latin typeface="宋体" pitchFamily="2" charset="-122"/>
          <a:ea typeface="宋体" pitchFamily="2" charset="-122"/>
        </a:defRPr>
      </a:lvl4pPr>
      <a:lvl5pPr algn="ctr" rtl="0" eaLnBrk="1" fontAlgn="base" hangingPunct="1">
        <a:spcBef>
          <a:spcPct val="0"/>
        </a:spcBef>
        <a:spcAft>
          <a:spcPct val="0"/>
        </a:spcAft>
        <a:defRPr kumimoji="1" sz="4400">
          <a:solidFill>
            <a:schemeClr val="tx2"/>
          </a:solidFill>
          <a:latin typeface="宋体" pitchFamily="2" charset="-122"/>
          <a:ea typeface="宋体" pitchFamily="2" charset="-122"/>
        </a:defRPr>
      </a:lvl5pPr>
      <a:lvl6pPr marL="457200" algn="ctr" rtl="0" eaLnBrk="1" fontAlgn="base" hangingPunct="1">
        <a:spcBef>
          <a:spcPct val="0"/>
        </a:spcBef>
        <a:spcAft>
          <a:spcPct val="0"/>
        </a:spcAft>
        <a:defRPr kumimoji="1" sz="4400">
          <a:solidFill>
            <a:schemeClr val="tx2"/>
          </a:solidFill>
          <a:latin typeface="宋体" pitchFamily="2" charset="-122"/>
          <a:ea typeface="宋体" pitchFamily="2" charset="-122"/>
        </a:defRPr>
      </a:lvl6pPr>
      <a:lvl7pPr marL="914400" algn="ctr" rtl="0" eaLnBrk="1" fontAlgn="base" hangingPunct="1">
        <a:spcBef>
          <a:spcPct val="0"/>
        </a:spcBef>
        <a:spcAft>
          <a:spcPct val="0"/>
        </a:spcAft>
        <a:defRPr kumimoji="1" sz="4400">
          <a:solidFill>
            <a:schemeClr val="tx2"/>
          </a:solidFill>
          <a:latin typeface="宋体" pitchFamily="2" charset="-122"/>
          <a:ea typeface="宋体" pitchFamily="2" charset="-122"/>
        </a:defRPr>
      </a:lvl7pPr>
      <a:lvl8pPr marL="1371600" algn="ctr" rtl="0" eaLnBrk="1" fontAlgn="base" hangingPunct="1">
        <a:spcBef>
          <a:spcPct val="0"/>
        </a:spcBef>
        <a:spcAft>
          <a:spcPct val="0"/>
        </a:spcAft>
        <a:defRPr kumimoji="1" sz="4400">
          <a:solidFill>
            <a:schemeClr val="tx2"/>
          </a:solidFill>
          <a:latin typeface="宋体" pitchFamily="2" charset="-122"/>
          <a:ea typeface="宋体" pitchFamily="2" charset="-122"/>
        </a:defRPr>
      </a:lvl8pPr>
      <a:lvl9pPr marL="1828800" algn="ctr" rtl="0" eaLnBrk="1" fontAlgn="base" hangingPunct="1">
        <a:spcBef>
          <a:spcPct val="0"/>
        </a:spcBef>
        <a:spcAft>
          <a:spcPct val="0"/>
        </a:spcAft>
        <a:defRPr kumimoji="1" sz="4400">
          <a:solidFill>
            <a:schemeClr val="tx2"/>
          </a:solidFill>
          <a:latin typeface="宋体" pitchFamily="2" charset="-122"/>
          <a:ea typeface="宋体" pitchFamily="2" charset="-122"/>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24.wmf"/><Relationship Id="rId3" Type="http://schemas.openxmlformats.org/officeDocument/2006/relationships/image" Target="../media/image26.png"/><Relationship Id="rId7" Type="http://schemas.openxmlformats.org/officeDocument/2006/relationships/image" Target="../media/image21.wmf"/><Relationship Id="rId12"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10.bin"/><Relationship Id="rId11" Type="http://schemas.openxmlformats.org/officeDocument/2006/relationships/image" Target="../media/image23.wmf"/><Relationship Id="rId5" Type="http://schemas.openxmlformats.org/officeDocument/2006/relationships/image" Target="../media/image20.wmf"/><Relationship Id="rId15" Type="http://schemas.openxmlformats.org/officeDocument/2006/relationships/image" Target="../media/image25.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22.wmf"/><Relationship Id="rId14" Type="http://schemas.openxmlformats.org/officeDocument/2006/relationships/oleObject" Target="../embeddings/oleObject14.bin"/></Relationships>
</file>

<file path=ppt/slides/_rels/slide12.xml.rels><?xml version="1.0" encoding="UTF-8" standalone="yes"?>
<Relationships xmlns="http://schemas.openxmlformats.org/package/2006/relationships"><Relationship Id="rId13" Type="http://schemas.openxmlformats.org/officeDocument/2006/relationships/oleObject" Target="../embeddings/oleObject20.bin"/><Relationship Id="rId18" Type="http://schemas.openxmlformats.org/officeDocument/2006/relationships/image" Target="../media/image34.wmf"/><Relationship Id="rId26" Type="http://schemas.openxmlformats.org/officeDocument/2006/relationships/image" Target="../media/image38.wmf"/><Relationship Id="rId3" Type="http://schemas.openxmlformats.org/officeDocument/2006/relationships/oleObject" Target="../embeddings/oleObject15.bin"/><Relationship Id="rId21" Type="http://schemas.openxmlformats.org/officeDocument/2006/relationships/oleObject" Target="../embeddings/oleObject24.bin"/><Relationship Id="rId34" Type="http://schemas.openxmlformats.org/officeDocument/2006/relationships/image" Target="../media/image42.wmf"/><Relationship Id="rId7" Type="http://schemas.openxmlformats.org/officeDocument/2006/relationships/oleObject" Target="../embeddings/oleObject17.bin"/><Relationship Id="rId12" Type="http://schemas.openxmlformats.org/officeDocument/2006/relationships/image" Target="../media/image31.wmf"/><Relationship Id="rId17" Type="http://schemas.openxmlformats.org/officeDocument/2006/relationships/oleObject" Target="../embeddings/oleObject22.bin"/><Relationship Id="rId25" Type="http://schemas.openxmlformats.org/officeDocument/2006/relationships/oleObject" Target="../embeddings/oleObject26.bin"/><Relationship Id="rId33" Type="http://schemas.openxmlformats.org/officeDocument/2006/relationships/oleObject" Target="../embeddings/oleObject30.bin"/><Relationship Id="rId2" Type="http://schemas.openxmlformats.org/officeDocument/2006/relationships/slideLayout" Target="../slideLayouts/slideLayout2.xml"/><Relationship Id="rId16" Type="http://schemas.openxmlformats.org/officeDocument/2006/relationships/image" Target="../media/image33.wmf"/><Relationship Id="rId20" Type="http://schemas.openxmlformats.org/officeDocument/2006/relationships/image" Target="../media/image35.wmf"/><Relationship Id="rId29" Type="http://schemas.openxmlformats.org/officeDocument/2006/relationships/oleObject" Target="../embeddings/oleObject28.bin"/><Relationship Id="rId1" Type="http://schemas.openxmlformats.org/officeDocument/2006/relationships/vmlDrawing" Target="../drawings/vmlDrawing3.vml"/><Relationship Id="rId6" Type="http://schemas.openxmlformats.org/officeDocument/2006/relationships/image" Target="../media/image28.wmf"/><Relationship Id="rId11" Type="http://schemas.openxmlformats.org/officeDocument/2006/relationships/oleObject" Target="../embeddings/oleObject19.bin"/><Relationship Id="rId24" Type="http://schemas.openxmlformats.org/officeDocument/2006/relationships/image" Target="../media/image37.wmf"/><Relationship Id="rId32" Type="http://schemas.openxmlformats.org/officeDocument/2006/relationships/image" Target="../media/image41.wmf"/><Relationship Id="rId5" Type="http://schemas.openxmlformats.org/officeDocument/2006/relationships/oleObject" Target="../embeddings/oleObject16.bin"/><Relationship Id="rId15" Type="http://schemas.openxmlformats.org/officeDocument/2006/relationships/oleObject" Target="../embeddings/oleObject21.bin"/><Relationship Id="rId23" Type="http://schemas.openxmlformats.org/officeDocument/2006/relationships/oleObject" Target="../embeddings/oleObject25.bin"/><Relationship Id="rId28" Type="http://schemas.openxmlformats.org/officeDocument/2006/relationships/image" Target="../media/image39.wmf"/><Relationship Id="rId36" Type="http://schemas.openxmlformats.org/officeDocument/2006/relationships/image" Target="../media/image43.wmf"/><Relationship Id="rId10" Type="http://schemas.openxmlformats.org/officeDocument/2006/relationships/image" Target="../media/image30.wmf"/><Relationship Id="rId19" Type="http://schemas.openxmlformats.org/officeDocument/2006/relationships/oleObject" Target="../embeddings/oleObject23.bin"/><Relationship Id="rId31" Type="http://schemas.openxmlformats.org/officeDocument/2006/relationships/oleObject" Target="../embeddings/oleObject29.bin"/><Relationship Id="rId4" Type="http://schemas.openxmlformats.org/officeDocument/2006/relationships/image" Target="../media/image27.wmf"/><Relationship Id="rId9" Type="http://schemas.openxmlformats.org/officeDocument/2006/relationships/oleObject" Target="../embeddings/oleObject18.bin"/><Relationship Id="rId14" Type="http://schemas.openxmlformats.org/officeDocument/2006/relationships/image" Target="../media/image32.wmf"/><Relationship Id="rId22" Type="http://schemas.openxmlformats.org/officeDocument/2006/relationships/image" Target="../media/image36.wmf"/><Relationship Id="rId27" Type="http://schemas.openxmlformats.org/officeDocument/2006/relationships/oleObject" Target="../embeddings/oleObject27.bin"/><Relationship Id="rId30" Type="http://schemas.openxmlformats.org/officeDocument/2006/relationships/image" Target="../media/image40.wmf"/><Relationship Id="rId35" Type="http://schemas.openxmlformats.org/officeDocument/2006/relationships/oleObject" Target="../embeddings/oleObject31.bin"/><Relationship Id="rId8" Type="http://schemas.openxmlformats.org/officeDocument/2006/relationships/image" Target="../media/image29.wmf"/></Relationships>
</file>

<file path=ppt/slides/_rels/slide13.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5.wmf"/><Relationship Id="rId5" Type="http://schemas.openxmlformats.org/officeDocument/2006/relationships/oleObject" Target="../embeddings/oleObject33.bin"/><Relationship Id="rId10" Type="http://schemas.openxmlformats.org/officeDocument/2006/relationships/image" Target="../media/image47.wmf"/><Relationship Id="rId4" Type="http://schemas.openxmlformats.org/officeDocument/2006/relationships/image" Target="../media/image44.wmf"/><Relationship Id="rId9" Type="http://schemas.openxmlformats.org/officeDocument/2006/relationships/oleObject" Target="../embeddings/oleObject35.bin"/></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48.wmf"/><Relationship Id="rId4" Type="http://schemas.openxmlformats.org/officeDocument/2006/relationships/oleObject" Target="../embeddings/oleObject36.bin"/></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42.bin"/><Relationship Id="rId18" Type="http://schemas.openxmlformats.org/officeDocument/2006/relationships/image" Target="../media/image59.wmf"/><Relationship Id="rId3" Type="http://schemas.openxmlformats.org/officeDocument/2006/relationships/oleObject" Target="../embeddings/oleObject37.bin"/><Relationship Id="rId7" Type="http://schemas.openxmlformats.org/officeDocument/2006/relationships/oleObject" Target="../embeddings/oleObject39.bin"/><Relationship Id="rId12" Type="http://schemas.openxmlformats.org/officeDocument/2006/relationships/image" Target="../media/image56.wmf"/><Relationship Id="rId17" Type="http://schemas.openxmlformats.org/officeDocument/2006/relationships/oleObject" Target="../embeddings/oleObject44.bin"/><Relationship Id="rId2" Type="http://schemas.openxmlformats.org/officeDocument/2006/relationships/slideLayout" Target="../slideLayouts/slideLayout2.xml"/><Relationship Id="rId16" Type="http://schemas.openxmlformats.org/officeDocument/2006/relationships/image" Target="../media/image58.wmf"/><Relationship Id="rId20" Type="http://schemas.openxmlformats.org/officeDocument/2006/relationships/image" Target="../media/image60.wmf"/><Relationship Id="rId1" Type="http://schemas.openxmlformats.org/officeDocument/2006/relationships/vmlDrawing" Target="../drawings/vmlDrawing6.vml"/><Relationship Id="rId6" Type="http://schemas.openxmlformats.org/officeDocument/2006/relationships/image" Target="../media/image53.wmf"/><Relationship Id="rId11" Type="http://schemas.openxmlformats.org/officeDocument/2006/relationships/oleObject" Target="../embeddings/oleObject41.bin"/><Relationship Id="rId5" Type="http://schemas.openxmlformats.org/officeDocument/2006/relationships/oleObject" Target="../embeddings/oleObject38.bin"/><Relationship Id="rId15" Type="http://schemas.openxmlformats.org/officeDocument/2006/relationships/oleObject" Target="../embeddings/oleObject43.bin"/><Relationship Id="rId10" Type="http://schemas.openxmlformats.org/officeDocument/2006/relationships/image" Target="../media/image55.wmf"/><Relationship Id="rId19" Type="http://schemas.openxmlformats.org/officeDocument/2006/relationships/oleObject" Target="../embeddings/oleObject45.bin"/><Relationship Id="rId4" Type="http://schemas.openxmlformats.org/officeDocument/2006/relationships/image" Target="../media/image52.wmf"/><Relationship Id="rId9" Type="http://schemas.openxmlformats.org/officeDocument/2006/relationships/oleObject" Target="../embeddings/oleObject40.bin"/><Relationship Id="rId14" Type="http://schemas.openxmlformats.org/officeDocument/2006/relationships/image" Target="../media/image57.wmf"/></Relationships>
</file>

<file path=ppt/slides/_rels/slide18.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62.wmf"/><Relationship Id="rId5" Type="http://schemas.openxmlformats.org/officeDocument/2006/relationships/oleObject" Target="../embeddings/oleObject47.bin"/><Relationship Id="rId10" Type="http://schemas.openxmlformats.org/officeDocument/2006/relationships/image" Target="../media/image64.wmf"/><Relationship Id="rId4" Type="http://schemas.openxmlformats.org/officeDocument/2006/relationships/image" Target="../media/image61.wmf"/><Relationship Id="rId9" Type="http://schemas.openxmlformats.org/officeDocument/2006/relationships/oleObject" Target="../embeddings/oleObject49.bin"/></Relationships>
</file>

<file path=ppt/slides/_rels/slide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69.png"/><Relationship Id="rId4" Type="http://schemas.openxmlformats.org/officeDocument/2006/relationships/image" Target="../media/image68.wmf"/></Relationships>
</file>

<file path=ppt/slides/_rels/slide23.x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oleObject" Target="../embeddings/oleObject56.bin"/><Relationship Id="rId3" Type="http://schemas.openxmlformats.org/officeDocument/2006/relationships/oleObject" Target="../embeddings/oleObject51.bin"/><Relationship Id="rId7" Type="http://schemas.openxmlformats.org/officeDocument/2006/relationships/oleObject" Target="../embeddings/oleObject53.bin"/><Relationship Id="rId12" Type="http://schemas.openxmlformats.org/officeDocument/2006/relationships/image" Target="../media/image74.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71.wmf"/><Relationship Id="rId11" Type="http://schemas.openxmlformats.org/officeDocument/2006/relationships/oleObject" Target="../embeddings/oleObject55.bin"/><Relationship Id="rId5" Type="http://schemas.openxmlformats.org/officeDocument/2006/relationships/oleObject" Target="../embeddings/oleObject52.bin"/><Relationship Id="rId10" Type="http://schemas.openxmlformats.org/officeDocument/2006/relationships/image" Target="../media/image73.wmf"/><Relationship Id="rId4" Type="http://schemas.openxmlformats.org/officeDocument/2006/relationships/image" Target="../media/image70.wmf"/><Relationship Id="rId9" Type="http://schemas.openxmlformats.org/officeDocument/2006/relationships/oleObject" Target="../embeddings/oleObject54.bin"/><Relationship Id="rId14" Type="http://schemas.openxmlformats.org/officeDocument/2006/relationships/image" Target="../media/image75.wmf"/></Relationships>
</file>

<file path=ppt/slides/_rels/slide2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9.wmf"/><Relationship Id="rId13" Type="http://schemas.openxmlformats.org/officeDocument/2006/relationships/oleObject" Target="../embeddings/oleObject62.bin"/><Relationship Id="rId3" Type="http://schemas.openxmlformats.org/officeDocument/2006/relationships/oleObject" Target="../embeddings/oleObject57.bin"/><Relationship Id="rId7" Type="http://schemas.openxmlformats.org/officeDocument/2006/relationships/oleObject" Target="../embeddings/oleObject59.bin"/><Relationship Id="rId12"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78.wmf"/><Relationship Id="rId11" Type="http://schemas.openxmlformats.org/officeDocument/2006/relationships/oleObject" Target="../embeddings/oleObject61.bin"/><Relationship Id="rId5" Type="http://schemas.openxmlformats.org/officeDocument/2006/relationships/oleObject" Target="../embeddings/oleObject58.bin"/><Relationship Id="rId10" Type="http://schemas.openxmlformats.org/officeDocument/2006/relationships/image" Target="../media/image80.wmf"/><Relationship Id="rId4" Type="http://schemas.openxmlformats.org/officeDocument/2006/relationships/image" Target="../media/image77.wmf"/><Relationship Id="rId9" Type="http://schemas.openxmlformats.org/officeDocument/2006/relationships/oleObject" Target="../embeddings/oleObject60.bin"/><Relationship Id="rId14" Type="http://schemas.openxmlformats.org/officeDocument/2006/relationships/image" Target="../media/image82.wmf"/></Relationships>
</file>

<file path=ppt/slides/_rels/slide26.xml.rels><?xml version="1.0" encoding="UTF-8" standalone="yes"?>
<Relationships xmlns="http://schemas.openxmlformats.org/package/2006/relationships"><Relationship Id="rId8" Type="http://schemas.openxmlformats.org/officeDocument/2006/relationships/image" Target="../media/image85.wmf"/><Relationship Id="rId13" Type="http://schemas.openxmlformats.org/officeDocument/2006/relationships/oleObject" Target="../embeddings/oleObject68.bin"/><Relationship Id="rId3" Type="http://schemas.openxmlformats.org/officeDocument/2006/relationships/oleObject" Target="../embeddings/oleObject63.bin"/><Relationship Id="rId7" Type="http://schemas.openxmlformats.org/officeDocument/2006/relationships/oleObject" Target="../embeddings/oleObject65.bin"/><Relationship Id="rId12" Type="http://schemas.openxmlformats.org/officeDocument/2006/relationships/image" Target="../media/image87.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84.wmf"/><Relationship Id="rId11" Type="http://schemas.openxmlformats.org/officeDocument/2006/relationships/oleObject" Target="../embeddings/oleObject67.bin"/><Relationship Id="rId5" Type="http://schemas.openxmlformats.org/officeDocument/2006/relationships/oleObject" Target="../embeddings/oleObject64.bin"/><Relationship Id="rId10" Type="http://schemas.openxmlformats.org/officeDocument/2006/relationships/image" Target="../media/image86.wmf"/><Relationship Id="rId4" Type="http://schemas.openxmlformats.org/officeDocument/2006/relationships/image" Target="../media/image83.wmf"/><Relationship Id="rId9" Type="http://schemas.openxmlformats.org/officeDocument/2006/relationships/oleObject" Target="../embeddings/oleObject66.bin"/><Relationship Id="rId14" Type="http://schemas.openxmlformats.org/officeDocument/2006/relationships/image" Target="../media/image88.wmf"/></Relationships>
</file>

<file path=ppt/slides/_rels/slide27.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90.wmf"/><Relationship Id="rId5" Type="http://schemas.openxmlformats.org/officeDocument/2006/relationships/oleObject" Target="../embeddings/oleObject70.bin"/><Relationship Id="rId4" Type="http://schemas.openxmlformats.org/officeDocument/2006/relationships/image" Target="../media/image89.wmf"/><Relationship Id="rId9" Type="http://schemas.openxmlformats.org/officeDocument/2006/relationships/image" Target="../media/image92.png"/></Relationships>
</file>

<file path=ppt/slides/_rels/slide2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oleObject" Target="../embeddings/oleObject72.bin"/><Relationship Id="rId7"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01.wmf"/><Relationship Id="rId5" Type="http://schemas.openxmlformats.org/officeDocument/2006/relationships/oleObject" Target="../embeddings/oleObject73.bin"/><Relationship Id="rId10" Type="http://schemas.openxmlformats.org/officeDocument/2006/relationships/image" Target="../media/image103.wmf"/><Relationship Id="rId4" Type="http://schemas.openxmlformats.org/officeDocument/2006/relationships/image" Target="../media/image100.wmf"/><Relationship Id="rId9" Type="http://schemas.openxmlformats.org/officeDocument/2006/relationships/oleObject" Target="../embeddings/oleObject75.bin"/></Relationships>
</file>

<file path=ppt/slides/_rels/slide3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oleObject" Target="../embeddings/oleObject6.bin"/><Relationship Id="rId18" Type="http://schemas.openxmlformats.org/officeDocument/2006/relationships/image" Target="../media/image13.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0.wmf"/><Relationship Id="rId17" Type="http://schemas.openxmlformats.org/officeDocument/2006/relationships/oleObject" Target="../embeddings/oleObject8.bin"/><Relationship Id="rId2" Type="http://schemas.openxmlformats.org/officeDocument/2006/relationships/slideLayout" Target="../slideLayouts/slideLayout2.xml"/><Relationship Id="rId16" Type="http://schemas.openxmlformats.org/officeDocument/2006/relationships/image" Target="../media/image12.wmf"/><Relationship Id="rId1" Type="http://schemas.openxmlformats.org/officeDocument/2006/relationships/vmlDrawing" Target="../drawings/vmlDrawing1.vml"/><Relationship Id="rId6" Type="http://schemas.openxmlformats.org/officeDocument/2006/relationships/image" Target="../media/image7.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4.bin"/><Relationship Id="rId14" Type="http://schemas.openxmlformats.org/officeDocument/2006/relationships/image" Target="../media/image11.wmf"/></Relationships>
</file>

<file path=ppt/slides/_rels/slide4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15.wmf"/><Relationship Id="rId13" Type="http://schemas.openxmlformats.org/officeDocument/2006/relationships/oleObject" Target="../embeddings/oleObject81.bin"/><Relationship Id="rId3" Type="http://schemas.openxmlformats.org/officeDocument/2006/relationships/oleObject" Target="../embeddings/oleObject76.bin"/><Relationship Id="rId7" Type="http://schemas.openxmlformats.org/officeDocument/2006/relationships/oleObject" Target="../embeddings/oleObject78.bin"/><Relationship Id="rId12" Type="http://schemas.openxmlformats.org/officeDocument/2006/relationships/image" Target="../media/image117.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14.wmf"/><Relationship Id="rId11" Type="http://schemas.openxmlformats.org/officeDocument/2006/relationships/oleObject" Target="../embeddings/oleObject80.bin"/><Relationship Id="rId5" Type="http://schemas.openxmlformats.org/officeDocument/2006/relationships/oleObject" Target="../embeddings/oleObject77.bin"/><Relationship Id="rId10" Type="http://schemas.openxmlformats.org/officeDocument/2006/relationships/image" Target="../media/image116.wmf"/><Relationship Id="rId4" Type="http://schemas.openxmlformats.org/officeDocument/2006/relationships/image" Target="../media/image113.wmf"/><Relationship Id="rId9" Type="http://schemas.openxmlformats.org/officeDocument/2006/relationships/oleObject" Target="../embeddings/oleObject79.bin"/><Relationship Id="rId14" Type="http://schemas.openxmlformats.org/officeDocument/2006/relationships/image" Target="../media/image118.w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84.bin"/><Relationship Id="rId13" Type="http://schemas.openxmlformats.org/officeDocument/2006/relationships/image" Target="../media/image123.wmf"/><Relationship Id="rId3" Type="http://schemas.openxmlformats.org/officeDocument/2006/relationships/image" Target="../media/image125.png"/><Relationship Id="rId7" Type="http://schemas.openxmlformats.org/officeDocument/2006/relationships/image" Target="../media/image120.wmf"/><Relationship Id="rId12"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83.bin"/><Relationship Id="rId11" Type="http://schemas.openxmlformats.org/officeDocument/2006/relationships/image" Target="../media/image122.wmf"/><Relationship Id="rId5" Type="http://schemas.openxmlformats.org/officeDocument/2006/relationships/image" Target="../media/image119.wmf"/><Relationship Id="rId15" Type="http://schemas.openxmlformats.org/officeDocument/2006/relationships/image" Target="../media/image124.wmf"/><Relationship Id="rId10" Type="http://schemas.openxmlformats.org/officeDocument/2006/relationships/oleObject" Target="../embeddings/oleObject85.bin"/><Relationship Id="rId4" Type="http://schemas.openxmlformats.org/officeDocument/2006/relationships/oleObject" Target="../embeddings/oleObject82.bin"/><Relationship Id="rId9" Type="http://schemas.openxmlformats.org/officeDocument/2006/relationships/image" Target="../media/image121.wmf"/><Relationship Id="rId14" Type="http://schemas.openxmlformats.org/officeDocument/2006/relationships/oleObject" Target="../embeddings/oleObject87.bin"/></Relationships>
</file>

<file path=ppt/slides/_rels/slide4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30.wmf"/><Relationship Id="rId13" Type="http://schemas.openxmlformats.org/officeDocument/2006/relationships/oleObject" Target="../embeddings/oleObject93.bin"/><Relationship Id="rId3" Type="http://schemas.openxmlformats.org/officeDocument/2006/relationships/oleObject" Target="../embeddings/oleObject88.bin"/><Relationship Id="rId7" Type="http://schemas.openxmlformats.org/officeDocument/2006/relationships/oleObject" Target="../embeddings/oleObject90.bin"/><Relationship Id="rId12" Type="http://schemas.openxmlformats.org/officeDocument/2006/relationships/image" Target="../media/image132.wmf"/><Relationship Id="rId2" Type="http://schemas.openxmlformats.org/officeDocument/2006/relationships/slideLayout" Target="../slideLayouts/slideLayout2.xml"/><Relationship Id="rId16" Type="http://schemas.openxmlformats.org/officeDocument/2006/relationships/image" Target="../media/image134.wmf"/><Relationship Id="rId1" Type="http://schemas.openxmlformats.org/officeDocument/2006/relationships/vmlDrawing" Target="../drawings/vmlDrawing16.vml"/><Relationship Id="rId6" Type="http://schemas.openxmlformats.org/officeDocument/2006/relationships/image" Target="../media/image129.wmf"/><Relationship Id="rId11" Type="http://schemas.openxmlformats.org/officeDocument/2006/relationships/oleObject" Target="../embeddings/oleObject92.bin"/><Relationship Id="rId5" Type="http://schemas.openxmlformats.org/officeDocument/2006/relationships/oleObject" Target="../embeddings/oleObject89.bin"/><Relationship Id="rId15" Type="http://schemas.openxmlformats.org/officeDocument/2006/relationships/oleObject" Target="../embeddings/oleObject94.bin"/><Relationship Id="rId10" Type="http://schemas.openxmlformats.org/officeDocument/2006/relationships/image" Target="../media/image131.wmf"/><Relationship Id="rId4" Type="http://schemas.openxmlformats.org/officeDocument/2006/relationships/image" Target="../media/image128.wmf"/><Relationship Id="rId9" Type="http://schemas.openxmlformats.org/officeDocument/2006/relationships/oleObject" Target="../embeddings/oleObject91.bin"/><Relationship Id="rId14" Type="http://schemas.openxmlformats.org/officeDocument/2006/relationships/image" Target="../media/image133.wmf"/></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38.wmf"/><Relationship Id="rId5" Type="http://schemas.openxmlformats.org/officeDocument/2006/relationships/oleObject" Target="../embeddings/oleObject96.bin"/><Relationship Id="rId4" Type="http://schemas.openxmlformats.org/officeDocument/2006/relationships/image" Target="../media/image137.wmf"/></Relationships>
</file>

<file path=ppt/slides/_rels/slide5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45.wmf"/><Relationship Id="rId3" Type="http://schemas.openxmlformats.org/officeDocument/2006/relationships/oleObject" Target="../embeddings/oleObject97.bin"/><Relationship Id="rId7"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44.wmf"/><Relationship Id="rId5" Type="http://schemas.openxmlformats.org/officeDocument/2006/relationships/oleObject" Target="../embeddings/oleObject98.bin"/><Relationship Id="rId4" Type="http://schemas.openxmlformats.org/officeDocument/2006/relationships/image" Target="../media/image143.wmf"/></Relationships>
</file>

<file path=ppt/slides/_rels/slide5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subTitle" idx="1"/>
          </p:nvPr>
        </p:nvSpPr>
        <p:spPr>
          <a:xfrm>
            <a:off x="4067944" y="1988840"/>
            <a:ext cx="4392488" cy="3456384"/>
          </a:xfrm>
        </p:spPr>
        <p:txBody>
          <a:bodyPr/>
          <a:lstStyle/>
          <a:p>
            <a:r>
              <a:rPr lang="en-US" altLang="zh-CN" sz="3600" b="1" i="1" dirty="0" smtClean="0">
                <a:latin typeface="Times New Roman" pitchFamily="18" charset="0"/>
                <a:cs typeface="Times New Roman" pitchFamily="18" charset="0"/>
              </a:rPr>
              <a:t>Chapter</a:t>
            </a:r>
            <a:r>
              <a:rPr lang="en-US" altLang="zh-CN" sz="3600" b="1" dirty="0" smtClean="0">
                <a:latin typeface="Times New Roman" pitchFamily="18" charset="0"/>
                <a:cs typeface="Times New Roman" pitchFamily="18" charset="0"/>
              </a:rPr>
              <a:t>  </a:t>
            </a:r>
            <a:r>
              <a:rPr lang="en-US" altLang="zh-TW" sz="7200" b="1" dirty="0" smtClean="0">
                <a:solidFill>
                  <a:srgbClr val="FF0000"/>
                </a:solidFill>
                <a:latin typeface="Times New Roman" pitchFamily="18" charset="0"/>
                <a:cs typeface="Times New Roman" pitchFamily="18" charset="0"/>
              </a:rPr>
              <a:t>9</a:t>
            </a:r>
            <a:endParaRPr lang="en-US" altLang="zh-CN" sz="7200" b="1" dirty="0" smtClean="0">
              <a:solidFill>
                <a:srgbClr val="FF0000"/>
              </a:solidFill>
              <a:latin typeface="Times New Roman" pitchFamily="18" charset="0"/>
              <a:cs typeface="Times New Roman" pitchFamily="18" charset="0"/>
            </a:endParaRPr>
          </a:p>
          <a:p>
            <a:r>
              <a:rPr lang="zh-TW" altLang="en-US" sz="4800" b="1" dirty="0" smtClean="0">
                <a:solidFill>
                  <a:srgbClr val="0070C0"/>
                </a:solidFill>
                <a:latin typeface="Times New Roman" pitchFamily="18" charset="0"/>
                <a:ea typeface="標楷體" pitchFamily="65" charset="-120"/>
                <a:cs typeface="Times New Roman" pitchFamily="18" charset="0"/>
              </a:rPr>
              <a:t>假設檢</a:t>
            </a:r>
            <a:r>
              <a:rPr lang="zh-TW" altLang="en-US" sz="4800" b="1" dirty="0">
                <a:solidFill>
                  <a:srgbClr val="0070C0"/>
                </a:solidFill>
                <a:latin typeface="Times New Roman" pitchFamily="18" charset="0"/>
                <a:ea typeface="標楷體" pitchFamily="65" charset="-120"/>
                <a:cs typeface="Times New Roman" pitchFamily="18" charset="0"/>
              </a:rPr>
              <a:t>定</a:t>
            </a:r>
            <a:endParaRPr lang="zh-CN" altLang="en-US" sz="4800" b="1" dirty="0">
              <a:solidFill>
                <a:srgbClr val="0070C0"/>
              </a:solidFill>
              <a:latin typeface="Times New Roman" pitchFamily="18" charset="0"/>
              <a:ea typeface="標楷體" pitchFamily="65" charset="-12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9.2  </a:t>
            </a:r>
            <a:r>
              <a:rPr lang="zh-TW" altLang="zh-TW" dirty="0" smtClean="0"/>
              <a:t>檢定</a:t>
            </a:r>
            <a:r>
              <a:rPr lang="zh-TW" altLang="zh-TW" dirty="0"/>
              <a:t>統計量及其應用</a:t>
            </a:r>
            <a:endParaRPr lang="zh-TW" altLang="en-US" dirty="0"/>
          </a:p>
        </p:txBody>
      </p:sp>
      <p:sp>
        <p:nvSpPr>
          <p:cNvPr id="3" name="內容版面配置區 2"/>
          <p:cNvSpPr>
            <a:spLocks noGrp="1"/>
          </p:cNvSpPr>
          <p:nvPr>
            <p:ph idx="1"/>
          </p:nvPr>
        </p:nvSpPr>
        <p:spPr/>
        <p:txBody>
          <a:bodyPr/>
          <a:lstStyle/>
          <a:p>
            <a:r>
              <a:rPr lang="zh-TW" altLang="zh-TW" dirty="0"/>
              <a:t>一般而言，我們選擇或定義的檢定統計量必須使得所觀察到的資料能夠有效地將虛無與對立假設的行為特性區分開來。</a:t>
            </a:r>
            <a:endParaRPr lang="zh-TW" altLang="en-US" dirty="0"/>
          </a:p>
        </p:txBody>
      </p:sp>
      <p:pic>
        <p:nvPicPr>
          <p:cNvPr id="334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671" y="2492896"/>
            <a:ext cx="7064658"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61749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9.2  </a:t>
            </a:r>
            <a:r>
              <a:rPr lang="zh-TW" altLang="zh-TW" dirty="0" smtClean="0"/>
              <a:t>檢定</a:t>
            </a:r>
            <a:r>
              <a:rPr lang="zh-TW" altLang="zh-TW" dirty="0"/>
              <a:t>統計量及其應用</a:t>
            </a:r>
            <a:endParaRPr lang="zh-TW" altLang="en-US" dirty="0"/>
          </a:p>
        </p:txBody>
      </p:sp>
      <p:sp>
        <p:nvSpPr>
          <p:cNvPr id="3" name="內容版面配置區 2"/>
          <p:cNvSpPr>
            <a:spLocks noGrp="1"/>
          </p:cNvSpPr>
          <p:nvPr>
            <p:ph idx="1"/>
          </p:nvPr>
        </p:nvSpPr>
        <p:spPr/>
        <p:txBody>
          <a:bodyP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zh-TW" altLang="zh-TW" dirty="0"/>
              <a:t>當我們未</a:t>
            </a:r>
            <a:r>
              <a:rPr lang="zh-TW" altLang="zh-TW" dirty="0" smtClean="0"/>
              <a:t>拒絕</a:t>
            </a:r>
            <a:r>
              <a:rPr lang="en-US" altLang="zh-TW" dirty="0" smtClean="0"/>
              <a:t>      </a:t>
            </a:r>
            <a:r>
              <a:rPr lang="zh-TW" altLang="zh-TW" dirty="0"/>
              <a:t>而實際上</a:t>
            </a:r>
            <a:r>
              <a:rPr lang="en-US" altLang="zh-TW" dirty="0"/>
              <a:t> </a:t>
            </a:r>
            <a:r>
              <a:rPr lang="en-US" altLang="zh-TW" dirty="0" smtClean="0"/>
              <a:t>            </a:t>
            </a:r>
            <a:r>
              <a:rPr lang="zh-TW" altLang="zh-TW" dirty="0" smtClean="0"/>
              <a:t>時</a:t>
            </a:r>
            <a:r>
              <a:rPr lang="zh-TW" altLang="zh-TW" dirty="0"/>
              <a:t>，就發生第二型錯誤</a:t>
            </a:r>
            <a:r>
              <a:rPr lang="en-US" altLang="zh-TW" dirty="0"/>
              <a:t> </a:t>
            </a:r>
            <a:r>
              <a:rPr lang="en-US" altLang="zh-TW" dirty="0" smtClean="0"/>
              <a:t>   </a:t>
            </a:r>
          </a:p>
          <a:p>
            <a:pPr marL="0" indent="0">
              <a:spcBef>
                <a:spcPts val="0"/>
              </a:spcBef>
              <a:buNone/>
            </a:pPr>
            <a:r>
              <a:rPr lang="en-US" altLang="zh-TW" dirty="0" smtClean="0"/>
              <a:t>    </a:t>
            </a:r>
            <a:r>
              <a:rPr lang="zh-TW" altLang="zh-TW" dirty="0" smtClean="0"/>
              <a:t>。</a:t>
            </a:r>
            <a:r>
              <a:rPr lang="zh-TW" altLang="zh-TW" dirty="0"/>
              <a:t>我們將證明</a:t>
            </a:r>
            <a:r>
              <a:rPr lang="en-US" altLang="zh-TW" dirty="0"/>
              <a:t> </a:t>
            </a:r>
            <a:r>
              <a:rPr lang="en-US" altLang="zh-TW" dirty="0" smtClean="0"/>
              <a:t>    </a:t>
            </a:r>
            <a:r>
              <a:rPr lang="zh-TW" altLang="zh-TW" dirty="0" smtClean="0"/>
              <a:t>是</a:t>
            </a:r>
            <a:r>
              <a:rPr lang="en-US" altLang="zh-TW" dirty="0" smtClean="0"/>
              <a:t>      </a:t>
            </a:r>
            <a:r>
              <a:rPr lang="zh-TW" altLang="zh-TW" dirty="0" smtClean="0"/>
              <a:t>的</a:t>
            </a:r>
            <a:r>
              <a:rPr lang="zh-TW" altLang="zh-TW" dirty="0"/>
              <a:t>函數並</a:t>
            </a:r>
            <a:r>
              <a:rPr lang="zh-TW" altLang="zh-TW" dirty="0" smtClean="0"/>
              <a:t>以</a:t>
            </a:r>
            <a:r>
              <a:rPr lang="en-US" altLang="zh-TW" dirty="0" smtClean="0"/>
              <a:t>            </a:t>
            </a:r>
            <a:r>
              <a:rPr lang="zh-TW" altLang="zh-TW" dirty="0" smtClean="0"/>
              <a:t>表示</a:t>
            </a:r>
            <a:r>
              <a:rPr lang="zh-TW" altLang="zh-TW" dirty="0"/>
              <a:t>。</a:t>
            </a:r>
            <a:endParaRPr lang="zh-TW" altLang="en-US" dirty="0"/>
          </a:p>
        </p:txBody>
      </p:sp>
      <p:pic>
        <p:nvPicPr>
          <p:cNvPr id="3358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8669" y="1556792"/>
            <a:ext cx="5606661"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物件 3"/>
          <p:cNvGraphicFramePr>
            <a:graphicFrameLocks noChangeAspect="1"/>
          </p:cNvGraphicFramePr>
          <p:nvPr>
            <p:extLst>
              <p:ext uri="{D42A27DB-BD31-4B8C-83A1-F6EECF244321}">
                <p14:modId xmlns:p14="http://schemas.microsoft.com/office/powerpoint/2010/main" val="3081763914"/>
              </p:ext>
            </p:extLst>
          </p:nvPr>
        </p:nvGraphicFramePr>
        <p:xfrm>
          <a:off x="2610000" y="4725144"/>
          <a:ext cx="396000" cy="396000"/>
        </p:xfrm>
        <a:graphic>
          <a:graphicData uri="http://schemas.openxmlformats.org/presentationml/2006/ole">
            <mc:AlternateContent xmlns:mc="http://schemas.openxmlformats.org/markup-compatibility/2006">
              <mc:Choice xmlns:v="urn:schemas-microsoft-com:vml" Requires="v">
                <p:oleObj spid="_x0000_s335915" name="Equation" r:id="rId4" imgW="215640" imgH="215640" progId="Equation.DSMT4">
                  <p:embed/>
                </p:oleObj>
              </mc:Choice>
              <mc:Fallback>
                <p:oleObj name="Equation" r:id="rId4" imgW="215640" imgH="215640" progId="Equation.DSMT4">
                  <p:embed/>
                  <p:pic>
                    <p:nvPicPr>
                      <p:cNvPr id="0" name=""/>
                      <p:cNvPicPr/>
                      <p:nvPr/>
                    </p:nvPicPr>
                    <p:blipFill>
                      <a:blip r:embed="rId5"/>
                      <a:stretch>
                        <a:fillRect/>
                      </a:stretch>
                    </p:blipFill>
                    <p:spPr>
                      <a:xfrm>
                        <a:off x="2610000" y="4725144"/>
                        <a:ext cx="396000" cy="396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1438609606"/>
              </p:ext>
            </p:extLst>
          </p:nvPr>
        </p:nvGraphicFramePr>
        <p:xfrm>
          <a:off x="4265013" y="4716000"/>
          <a:ext cx="955059" cy="396000"/>
        </p:xfrm>
        <a:graphic>
          <a:graphicData uri="http://schemas.openxmlformats.org/presentationml/2006/ole">
            <mc:AlternateContent xmlns:mc="http://schemas.openxmlformats.org/markup-compatibility/2006">
              <mc:Choice xmlns:v="urn:schemas-microsoft-com:vml" Requires="v">
                <p:oleObj spid="_x0000_s335916" name="Equation" r:id="rId6" imgW="520560" imgH="215640" progId="Equation.DSMT4">
                  <p:embed/>
                </p:oleObj>
              </mc:Choice>
              <mc:Fallback>
                <p:oleObj name="Equation" r:id="rId6" imgW="520560" imgH="215640" progId="Equation.DSMT4">
                  <p:embed/>
                  <p:pic>
                    <p:nvPicPr>
                      <p:cNvPr id="0" name=""/>
                      <p:cNvPicPr/>
                      <p:nvPr/>
                    </p:nvPicPr>
                    <p:blipFill>
                      <a:blip r:embed="rId7"/>
                      <a:stretch>
                        <a:fillRect/>
                      </a:stretch>
                    </p:blipFill>
                    <p:spPr>
                      <a:xfrm>
                        <a:off x="4265013" y="4716000"/>
                        <a:ext cx="955059" cy="396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4271877994"/>
              </p:ext>
            </p:extLst>
          </p:nvPr>
        </p:nvGraphicFramePr>
        <p:xfrm>
          <a:off x="8325472" y="4689184"/>
          <a:ext cx="495000" cy="396000"/>
        </p:xfrm>
        <a:graphic>
          <a:graphicData uri="http://schemas.openxmlformats.org/presentationml/2006/ole">
            <mc:AlternateContent xmlns:mc="http://schemas.openxmlformats.org/markup-compatibility/2006">
              <mc:Choice xmlns:v="urn:schemas-microsoft-com:vml" Requires="v">
                <p:oleObj spid="_x0000_s335917" name="Equation" r:id="rId8" imgW="253800" imgH="203040" progId="Equation.DSMT4">
                  <p:embed/>
                </p:oleObj>
              </mc:Choice>
              <mc:Fallback>
                <p:oleObj name="Equation" r:id="rId8" imgW="253800" imgH="203040" progId="Equation.DSMT4">
                  <p:embed/>
                  <p:pic>
                    <p:nvPicPr>
                      <p:cNvPr id="0" name=""/>
                      <p:cNvPicPr/>
                      <p:nvPr/>
                    </p:nvPicPr>
                    <p:blipFill>
                      <a:blip r:embed="rId9"/>
                      <a:stretch>
                        <a:fillRect/>
                      </a:stretch>
                    </p:blipFill>
                    <p:spPr>
                      <a:xfrm>
                        <a:off x="8325472" y="4689184"/>
                        <a:ext cx="495000" cy="396000"/>
                      </a:xfrm>
                      <a:prstGeom prst="rect">
                        <a:avLst/>
                      </a:prstGeom>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52270647"/>
              </p:ext>
            </p:extLst>
          </p:nvPr>
        </p:nvGraphicFramePr>
        <p:xfrm>
          <a:off x="2599016" y="5121232"/>
          <a:ext cx="316800" cy="396000"/>
        </p:xfrm>
        <a:graphic>
          <a:graphicData uri="http://schemas.openxmlformats.org/presentationml/2006/ole">
            <mc:AlternateContent xmlns:mc="http://schemas.openxmlformats.org/markup-compatibility/2006">
              <mc:Choice xmlns:v="urn:schemas-microsoft-com:vml" Requires="v">
                <p:oleObj spid="_x0000_s335918" name="Equation" r:id="rId10" imgW="152280" imgH="190440" progId="Equation.DSMT4">
                  <p:embed/>
                </p:oleObj>
              </mc:Choice>
              <mc:Fallback>
                <p:oleObj name="Equation" r:id="rId10" imgW="152280" imgH="190440" progId="Equation.DSMT4">
                  <p:embed/>
                  <p:pic>
                    <p:nvPicPr>
                      <p:cNvPr id="0" name=""/>
                      <p:cNvPicPr/>
                      <p:nvPr/>
                    </p:nvPicPr>
                    <p:blipFill>
                      <a:blip r:embed="rId11"/>
                      <a:stretch>
                        <a:fillRect/>
                      </a:stretch>
                    </p:blipFill>
                    <p:spPr>
                      <a:xfrm>
                        <a:off x="2599016" y="5121232"/>
                        <a:ext cx="316800" cy="396000"/>
                      </a:xfrm>
                      <a:prstGeom prst="rect">
                        <a:avLst/>
                      </a:prstGeom>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2899405857"/>
              </p:ext>
            </p:extLst>
          </p:nvPr>
        </p:nvGraphicFramePr>
        <p:xfrm>
          <a:off x="3275856" y="5101200"/>
          <a:ext cx="420750" cy="396000"/>
        </p:xfrm>
        <a:graphic>
          <a:graphicData uri="http://schemas.openxmlformats.org/presentationml/2006/ole">
            <mc:AlternateContent xmlns:mc="http://schemas.openxmlformats.org/markup-compatibility/2006">
              <mc:Choice xmlns:v="urn:schemas-microsoft-com:vml" Requires="v">
                <p:oleObj spid="_x0000_s335919" name="Equation" r:id="rId12" imgW="215640" imgH="203040" progId="Equation.DSMT4">
                  <p:embed/>
                </p:oleObj>
              </mc:Choice>
              <mc:Fallback>
                <p:oleObj name="Equation" r:id="rId12" imgW="215640" imgH="203040" progId="Equation.DSMT4">
                  <p:embed/>
                  <p:pic>
                    <p:nvPicPr>
                      <p:cNvPr id="0" name=""/>
                      <p:cNvPicPr/>
                      <p:nvPr/>
                    </p:nvPicPr>
                    <p:blipFill>
                      <a:blip r:embed="rId13"/>
                      <a:stretch>
                        <a:fillRect/>
                      </a:stretch>
                    </p:blipFill>
                    <p:spPr>
                      <a:xfrm>
                        <a:off x="3275856" y="5101200"/>
                        <a:ext cx="420750" cy="396000"/>
                      </a:xfrm>
                      <a:prstGeom prst="rect">
                        <a:avLst/>
                      </a:prstGeom>
                    </p:spPr>
                  </p:pic>
                </p:oleObj>
              </mc:Fallback>
            </mc:AlternateContent>
          </a:graphicData>
        </a:graphic>
      </p:graphicFrame>
      <p:graphicFrame>
        <p:nvGraphicFramePr>
          <p:cNvPr id="9" name="物件 8"/>
          <p:cNvGraphicFramePr>
            <a:graphicFrameLocks noChangeAspect="1"/>
          </p:cNvGraphicFramePr>
          <p:nvPr>
            <p:extLst>
              <p:ext uri="{D42A27DB-BD31-4B8C-83A1-F6EECF244321}">
                <p14:modId xmlns:p14="http://schemas.microsoft.com/office/powerpoint/2010/main" val="3309000570"/>
              </p:ext>
            </p:extLst>
          </p:nvPr>
        </p:nvGraphicFramePr>
        <p:xfrm>
          <a:off x="5292000" y="5121232"/>
          <a:ext cx="841500" cy="396000"/>
        </p:xfrm>
        <a:graphic>
          <a:graphicData uri="http://schemas.openxmlformats.org/presentationml/2006/ole">
            <mc:AlternateContent xmlns:mc="http://schemas.openxmlformats.org/markup-compatibility/2006">
              <mc:Choice xmlns:v="urn:schemas-microsoft-com:vml" Requires="v">
                <p:oleObj spid="_x0000_s335920" name="Equation" r:id="rId14" imgW="431640" imgH="203040" progId="Equation.DSMT4">
                  <p:embed/>
                </p:oleObj>
              </mc:Choice>
              <mc:Fallback>
                <p:oleObj name="Equation" r:id="rId14" imgW="431640" imgH="203040" progId="Equation.DSMT4">
                  <p:embed/>
                  <p:pic>
                    <p:nvPicPr>
                      <p:cNvPr id="0" name=""/>
                      <p:cNvPicPr/>
                      <p:nvPr/>
                    </p:nvPicPr>
                    <p:blipFill>
                      <a:blip r:embed="rId15"/>
                      <a:stretch>
                        <a:fillRect/>
                      </a:stretch>
                    </p:blipFill>
                    <p:spPr>
                      <a:xfrm>
                        <a:off x="5292000" y="5121232"/>
                        <a:ext cx="841500" cy="396000"/>
                      </a:xfrm>
                      <a:prstGeom prst="rect">
                        <a:avLst/>
                      </a:prstGeom>
                    </p:spPr>
                  </p:pic>
                </p:oleObj>
              </mc:Fallback>
            </mc:AlternateContent>
          </a:graphicData>
        </a:graphic>
      </p:graphicFrame>
    </p:spTree>
    <p:extLst>
      <p:ext uri="{BB962C8B-B14F-4D97-AF65-F5344CB8AC3E}">
        <p14:creationId xmlns:p14="http://schemas.microsoft.com/office/powerpoint/2010/main" val="3037708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9.2  </a:t>
            </a:r>
            <a:r>
              <a:rPr lang="zh-TW" altLang="zh-TW" dirty="0" smtClean="0"/>
              <a:t>檢定</a:t>
            </a:r>
            <a:r>
              <a:rPr lang="zh-TW" altLang="zh-TW" dirty="0"/>
              <a:t>統計量及其應用</a:t>
            </a:r>
            <a:endParaRPr lang="zh-TW" altLang="en-US" dirty="0"/>
          </a:p>
        </p:txBody>
      </p:sp>
      <p:sp>
        <p:nvSpPr>
          <p:cNvPr id="3" name="內容版面配置區 2"/>
          <p:cNvSpPr>
            <a:spLocks noGrp="1"/>
          </p:cNvSpPr>
          <p:nvPr>
            <p:ph idx="1"/>
          </p:nvPr>
        </p:nvSpPr>
        <p:spPr/>
        <p:txBody>
          <a:bodyPr/>
          <a:lstStyle/>
          <a:p>
            <a:endParaRPr lang="en-US" altLang="zh-TW" dirty="0" smtClean="0"/>
          </a:p>
          <a:p>
            <a:pPr>
              <a:lnSpc>
                <a:spcPts val="1400"/>
              </a:lnSpc>
            </a:pPr>
            <a:endParaRPr lang="en-US" altLang="zh-TW" dirty="0"/>
          </a:p>
          <a:p>
            <a:pPr>
              <a:spcBef>
                <a:spcPts val="400"/>
              </a:spcBef>
            </a:pPr>
            <a:r>
              <a:rPr lang="zh-TW" altLang="zh-TW" dirty="0" smtClean="0"/>
              <a:t>函數</a:t>
            </a:r>
            <a:r>
              <a:rPr lang="en-US" altLang="zh-TW" dirty="0" smtClean="0"/>
              <a:t>           </a:t>
            </a:r>
            <a:r>
              <a:rPr lang="zh-TW" altLang="zh-TW" dirty="0" smtClean="0"/>
              <a:t>的</a:t>
            </a:r>
            <a:r>
              <a:rPr lang="zh-TW" altLang="zh-TW" dirty="0"/>
              <a:t>圖形稱為操作特性曲線</a:t>
            </a:r>
            <a:r>
              <a:rPr lang="en-US" altLang="zh-TW" dirty="0"/>
              <a:t> (operating characteristic curve) </a:t>
            </a:r>
            <a:r>
              <a:rPr lang="zh-TW" altLang="zh-TW" dirty="0"/>
              <a:t>或簡單稱為</a:t>
            </a:r>
            <a:r>
              <a:rPr lang="en-US" altLang="zh-TW" dirty="0"/>
              <a:t>OC</a:t>
            </a:r>
            <a:r>
              <a:rPr lang="zh-TW" altLang="zh-TW" dirty="0"/>
              <a:t>曲線</a:t>
            </a:r>
            <a:r>
              <a:rPr lang="zh-TW" altLang="zh-TW" dirty="0" smtClean="0"/>
              <a:t>。</a:t>
            </a:r>
            <a:endParaRPr lang="en-US" altLang="zh-TW" dirty="0" smtClean="0"/>
          </a:p>
          <a:p>
            <a:pPr>
              <a:spcBef>
                <a:spcPts val="400"/>
              </a:spcBef>
            </a:pPr>
            <a:r>
              <a:rPr lang="zh-TW" altLang="zh-TW" dirty="0"/>
              <a:t>如果我們</a:t>
            </a:r>
            <a:r>
              <a:rPr lang="zh-TW" altLang="zh-TW" dirty="0" smtClean="0"/>
              <a:t>定義</a:t>
            </a:r>
            <a:r>
              <a:rPr lang="en-US" altLang="zh-TW" dirty="0" smtClean="0"/>
              <a:t>                             </a:t>
            </a:r>
            <a:r>
              <a:rPr lang="zh-TW" altLang="zh-TW" dirty="0"/>
              <a:t>，則我們有</a:t>
            </a:r>
          </a:p>
          <a:p>
            <a:endParaRPr lang="en-US" altLang="zh-TW" dirty="0" smtClean="0"/>
          </a:p>
          <a:p>
            <a:endParaRPr lang="en-US" altLang="zh-TW" dirty="0"/>
          </a:p>
          <a:p>
            <a:pPr>
              <a:lnSpc>
                <a:spcPts val="2400"/>
              </a:lnSpc>
            </a:pPr>
            <a:endParaRPr lang="en-US" altLang="zh-TW" dirty="0" smtClean="0"/>
          </a:p>
          <a:p>
            <a:r>
              <a:rPr lang="zh-TW" altLang="zh-TW" dirty="0"/>
              <a:t>因此</a:t>
            </a:r>
            <a:r>
              <a:rPr lang="zh-TW" altLang="zh-TW" dirty="0" smtClean="0"/>
              <a:t>，</a:t>
            </a:r>
            <a:r>
              <a:rPr lang="en-US" altLang="zh-TW" dirty="0" smtClean="0"/>
              <a:t>        </a:t>
            </a:r>
            <a:r>
              <a:rPr lang="zh-TW" altLang="zh-TW" dirty="0" smtClean="0"/>
              <a:t>是</a:t>
            </a:r>
            <a:r>
              <a:rPr lang="zh-TW" altLang="zh-TW" dirty="0"/>
              <a:t>對於</a:t>
            </a:r>
            <a:r>
              <a:rPr lang="en-US" altLang="zh-TW" dirty="0"/>
              <a:t> </a:t>
            </a:r>
            <a:r>
              <a:rPr lang="en-US" altLang="zh-TW" dirty="0" smtClean="0"/>
              <a:t>         </a:t>
            </a:r>
            <a:r>
              <a:rPr lang="zh-TW" altLang="zh-TW" dirty="0" smtClean="0"/>
              <a:t>的</a:t>
            </a:r>
            <a:r>
              <a:rPr lang="zh-TW" altLang="zh-TW" dirty="0"/>
              <a:t>對稱函數。因為</a:t>
            </a:r>
            <a:r>
              <a:rPr lang="en-US" altLang="zh-TW" dirty="0"/>
              <a:t> </a:t>
            </a:r>
            <a:r>
              <a:rPr lang="en-US" altLang="zh-TW" dirty="0" smtClean="0"/>
              <a:t>   </a:t>
            </a:r>
            <a:r>
              <a:rPr lang="zh-TW" altLang="zh-TW" dirty="0" smtClean="0"/>
              <a:t>是</a:t>
            </a:r>
            <a:r>
              <a:rPr lang="en-US" altLang="zh-TW" i="1" dirty="0"/>
              <a:t>d</a:t>
            </a:r>
            <a:r>
              <a:rPr lang="zh-TW" altLang="zh-TW" dirty="0"/>
              <a:t>的函數且</a:t>
            </a:r>
            <a:r>
              <a:rPr lang="en-US" altLang="zh-TW" i="1" dirty="0"/>
              <a:t>d</a:t>
            </a:r>
            <a:r>
              <a:rPr lang="zh-TW" altLang="zh-TW" dirty="0"/>
              <a:t>又</a:t>
            </a:r>
            <a:r>
              <a:rPr lang="zh-TW" altLang="zh-TW" dirty="0" smtClean="0"/>
              <a:t>是</a:t>
            </a:r>
            <a:r>
              <a:rPr lang="en-US" altLang="zh-TW" dirty="0" smtClean="0"/>
              <a:t>      </a:t>
            </a:r>
            <a:r>
              <a:rPr lang="zh-TW" altLang="zh-TW" dirty="0" smtClean="0"/>
              <a:t>的</a:t>
            </a:r>
            <a:r>
              <a:rPr lang="zh-TW" altLang="zh-TW" dirty="0"/>
              <a:t>函數，所以</a:t>
            </a:r>
            <a:r>
              <a:rPr lang="en-US" altLang="zh-TW" dirty="0"/>
              <a:t> </a:t>
            </a:r>
            <a:r>
              <a:rPr lang="en-US" altLang="zh-TW" dirty="0" smtClean="0"/>
              <a:t>   </a:t>
            </a:r>
            <a:r>
              <a:rPr lang="zh-TW" altLang="zh-TW" dirty="0" smtClean="0"/>
              <a:t>也</a:t>
            </a:r>
            <a:r>
              <a:rPr lang="zh-TW" altLang="zh-TW" dirty="0"/>
              <a:t>必然是</a:t>
            </a:r>
            <a:r>
              <a:rPr lang="en-US" altLang="zh-TW" dirty="0"/>
              <a:t> </a:t>
            </a:r>
            <a:r>
              <a:rPr lang="en-US" altLang="zh-TW" dirty="0" smtClean="0"/>
              <a:t>     </a:t>
            </a:r>
            <a:r>
              <a:rPr lang="zh-TW" altLang="zh-TW" dirty="0" smtClean="0"/>
              <a:t>的</a:t>
            </a:r>
            <a:r>
              <a:rPr lang="zh-TW" altLang="zh-TW" dirty="0"/>
              <a:t>函數。此論證支持我們先前所說</a:t>
            </a:r>
            <a:r>
              <a:rPr lang="en-US" altLang="zh-TW" dirty="0"/>
              <a:t> </a:t>
            </a:r>
            <a:r>
              <a:rPr lang="en-US" altLang="zh-TW" dirty="0" smtClean="0"/>
              <a:t>   </a:t>
            </a:r>
            <a:r>
              <a:rPr lang="zh-TW" altLang="zh-TW" dirty="0" smtClean="0"/>
              <a:t>是</a:t>
            </a:r>
            <a:r>
              <a:rPr lang="en-US" altLang="zh-TW" dirty="0" smtClean="0"/>
              <a:t>     </a:t>
            </a:r>
            <a:r>
              <a:rPr lang="zh-TW" altLang="zh-TW" dirty="0" smtClean="0"/>
              <a:t>的</a:t>
            </a:r>
            <a:r>
              <a:rPr lang="zh-TW" altLang="zh-TW" dirty="0"/>
              <a:t>函數。此外，由</a:t>
            </a:r>
            <a:r>
              <a:rPr lang="en-US" altLang="zh-TW" dirty="0"/>
              <a:t> </a:t>
            </a:r>
            <a:r>
              <a:rPr lang="en-US" altLang="zh-TW" dirty="0" smtClean="0"/>
              <a:t>       </a:t>
            </a:r>
            <a:r>
              <a:rPr lang="zh-TW" altLang="zh-TW" dirty="0" smtClean="0"/>
              <a:t>對於</a:t>
            </a:r>
            <a:r>
              <a:rPr lang="en-US" altLang="zh-TW" dirty="0" smtClean="0"/>
              <a:t>          </a:t>
            </a:r>
            <a:r>
              <a:rPr lang="zh-TW" altLang="zh-TW" dirty="0" smtClean="0"/>
              <a:t>是</a:t>
            </a:r>
            <a:r>
              <a:rPr lang="zh-TW" altLang="zh-TW" dirty="0"/>
              <a:t>對稱的事實可推得函數</a:t>
            </a:r>
            <a:r>
              <a:rPr lang="en-US" altLang="zh-TW" dirty="0"/>
              <a:t> </a:t>
            </a:r>
            <a:r>
              <a:rPr lang="en-US" altLang="zh-TW" dirty="0" smtClean="0"/>
              <a:t>           </a:t>
            </a:r>
            <a:r>
              <a:rPr lang="zh-TW" altLang="zh-TW" dirty="0" smtClean="0"/>
              <a:t>也是</a:t>
            </a:r>
            <a:r>
              <a:rPr lang="zh-TW" altLang="zh-TW" dirty="0"/>
              <a:t>對</a:t>
            </a:r>
            <a:r>
              <a:rPr lang="en-US" altLang="zh-TW" dirty="0"/>
              <a:t> </a:t>
            </a:r>
            <a:r>
              <a:rPr lang="en-US" altLang="zh-TW" dirty="0" smtClean="0"/>
              <a:t>            </a:t>
            </a:r>
            <a:r>
              <a:rPr lang="zh-TW" altLang="zh-TW" dirty="0" smtClean="0"/>
              <a:t>的</a:t>
            </a:r>
            <a:r>
              <a:rPr lang="zh-TW" altLang="zh-TW" dirty="0"/>
              <a:t>對稱函數，或</a:t>
            </a:r>
            <a:r>
              <a:rPr lang="en-US" altLang="zh-TW" dirty="0"/>
              <a:t> </a:t>
            </a:r>
            <a:endParaRPr lang="en-US" altLang="zh-TW" dirty="0" smtClean="0"/>
          </a:p>
          <a:p>
            <a:pPr marL="0" indent="0">
              <a:spcBef>
                <a:spcPts val="0"/>
              </a:spcBef>
              <a:buNone/>
            </a:pPr>
            <a:r>
              <a:rPr lang="en-US" altLang="zh-TW" dirty="0"/>
              <a:t> </a:t>
            </a:r>
            <a:r>
              <a:rPr lang="en-US" altLang="zh-TW" dirty="0" smtClean="0"/>
              <a:t>                                       </a:t>
            </a:r>
            <a:r>
              <a:rPr lang="zh-TW" altLang="zh-TW" dirty="0" smtClean="0"/>
              <a:t>。</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2046800753"/>
              </p:ext>
            </p:extLst>
          </p:nvPr>
        </p:nvGraphicFramePr>
        <p:xfrm>
          <a:off x="1763688" y="1268760"/>
          <a:ext cx="5076947" cy="828000"/>
        </p:xfrm>
        <a:graphic>
          <a:graphicData uri="http://schemas.openxmlformats.org/presentationml/2006/ole">
            <mc:AlternateContent xmlns:mc="http://schemas.openxmlformats.org/markup-compatibility/2006">
              <mc:Choice xmlns:v="urn:schemas-microsoft-com:vml" Requires="v">
                <p:oleObj spid="_x0000_s338041" name="Equation" r:id="rId3" imgW="2958840" imgH="482400" progId="Equation.DSMT4">
                  <p:embed/>
                </p:oleObj>
              </mc:Choice>
              <mc:Fallback>
                <p:oleObj name="Equation" r:id="rId3" imgW="2958840" imgH="482400" progId="Equation.DSMT4">
                  <p:embed/>
                  <p:pic>
                    <p:nvPicPr>
                      <p:cNvPr id="0" name=""/>
                      <p:cNvPicPr/>
                      <p:nvPr/>
                    </p:nvPicPr>
                    <p:blipFill>
                      <a:blip r:embed="rId4"/>
                      <a:stretch>
                        <a:fillRect/>
                      </a:stretch>
                    </p:blipFill>
                    <p:spPr>
                      <a:xfrm>
                        <a:off x="1763688" y="1268760"/>
                        <a:ext cx="5076947" cy="828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2689619606"/>
              </p:ext>
            </p:extLst>
          </p:nvPr>
        </p:nvGraphicFramePr>
        <p:xfrm>
          <a:off x="1331640" y="2124000"/>
          <a:ext cx="841500" cy="396000"/>
        </p:xfrm>
        <a:graphic>
          <a:graphicData uri="http://schemas.openxmlformats.org/presentationml/2006/ole">
            <mc:AlternateContent xmlns:mc="http://schemas.openxmlformats.org/markup-compatibility/2006">
              <mc:Choice xmlns:v="urn:schemas-microsoft-com:vml" Requires="v">
                <p:oleObj spid="_x0000_s338042" name="Equation" r:id="rId5" imgW="431640" imgH="203040" progId="Equation.DSMT4">
                  <p:embed/>
                </p:oleObj>
              </mc:Choice>
              <mc:Fallback>
                <p:oleObj name="Equation" r:id="rId5" imgW="431640" imgH="203040" progId="Equation.DSMT4">
                  <p:embed/>
                  <p:pic>
                    <p:nvPicPr>
                      <p:cNvPr id="0" name=""/>
                      <p:cNvPicPr/>
                      <p:nvPr/>
                    </p:nvPicPr>
                    <p:blipFill>
                      <a:blip r:embed="rId6"/>
                      <a:stretch>
                        <a:fillRect/>
                      </a:stretch>
                    </p:blipFill>
                    <p:spPr>
                      <a:xfrm>
                        <a:off x="1331640" y="2124000"/>
                        <a:ext cx="841500" cy="396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106314693"/>
              </p:ext>
            </p:extLst>
          </p:nvPr>
        </p:nvGraphicFramePr>
        <p:xfrm>
          <a:off x="2606400" y="2996952"/>
          <a:ext cx="2236235" cy="432000"/>
        </p:xfrm>
        <a:graphic>
          <a:graphicData uri="http://schemas.openxmlformats.org/presentationml/2006/ole">
            <mc:AlternateContent xmlns:mc="http://schemas.openxmlformats.org/markup-compatibility/2006">
              <mc:Choice xmlns:v="urn:schemas-microsoft-com:vml" Requires="v">
                <p:oleObj spid="_x0000_s338043" name="Equation" r:id="rId7" imgW="1117440" imgH="215640" progId="Equation.DSMT4">
                  <p:embed/>
                </p:oleObj>
              </mc:Choice>
              <mc:Fallback>
                <p:oleObj name="Equation" r:id="rId7" imgW="1117440" imgH="215640" progId="Equation.DSMT4">
                  <p:embed/>
                  <p:pic>
                    <p:nvPicPr>
                      <p:cNvPr id="0" name=""/>
                      <p:cNvPicPr/>
                      <p:nvPr/>
                    </p:nvPicPr>
                    <p:blipFill>
                      <a:blip r:embed="rId8"/>
                      <a:stretch>
                        <a:fillRect/>
                      </a:stretch>
                    </p:blipFill>
                    <p:spPr>
                      <a:xfrm>
                        <a:off x="2606400" y="2996952"/>
                        <a:ext cx="2236235" cy="432000"/>
                      </a:xfrm>
                      <a:prstGeom prst="rect">
                        <a:avLst/>
                      </a:prstGeom>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3005220011"/>
              </p:ext>
            </p:extLst>
          </p:nvPr>
        </p:nvGraphicFramePr>
        <p:xfrm>
          <a:off x="2174134" y="3429000"/>
          <a:ext cx="5206178" cy="1296144"/>
        </p:xfrm>
        <a:graphic>
          <a:graphicData uri="http://schemas.openxmlformats.org/presentationml/2006/ole">
            <mc:AlternateContent xmlns:mc="http://schemas.openxmlformats.org/markup-compatibility/2006">
              <mc:Choice xmlns:v="urn:schemas-microsoft-com:vml" Requires="v">
                <p:oleObj spid="_x0000_s338044" name="Equation" r:id="rId9" imgW="3060360" imgH="761760" progId="Equation.DSMT4">
                  <p:embed/>
                </p:oleObj>
              </mc:Choice>
              <mc:Fallback>
                <p:oleObj name="Equation" r:id="rId9" imgW="3060360" imgH="761760" progId="Equation.DSMT4">
                  <p:embed/>
                  <p:pic>
                    <p:nvPicPr>
                      <p:cNvPr id="0" name=""/>
                      <p:cNvPicPr/>
                      <p:nvPr/>
                    </p:nvPicPr>
                    <p:blipFill>
                      <a:blip r:embed="rId10"/>
                      <a:stretch>
                        <a:fillRect/>
                      </a:stretch>
                    </p:blipFill>
                    <p:spPr>
                      <a:xfrm>
                        <a:off x="2174134" y="3429000"/>
                        <a:ext cx="5206178" cy="1296144"/>
                      </a:xfrm>
                      <a:prstGeom prst="rect">
                        <a:avLst/>
                      </a:prstGeom>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2370367802"/>
              </p:ext>
            </p:extLst>
          </p:nvPr>
        </p:nvGraphicFramePr>
        <p:xfrm>
          <a:off x="1574744" y="4752000"/>
          <a:ext cx="693000" cy="396000"/>
        </p:xfrm>
        <a:graphic>
          <a:graphicData uri="http://schemas.openxmlformats.org/presentationml/2006/ole">
            <mc:AlternateContent xmlns:mc="http://schemas.openxmlformats.org/markup-compatibility/2006">
              <mc:Choice xmlns:v="urn:schemas-microsoft-com:vml" Requires="v">
                <p:oleObj spid="_x0000_s338045" name="Equation" r:id="rId11" imgW="355320" imgH="203040" progId="Equation.DSMT4">
                  <p:embed/>
                </p:oleObj>
              </mc:Choice>
              <mc:Fallback>
                <p:oleObj name="Equation" r:id="rId11" imgW="355320" imgH="203040" progId="Equation.DSMT4">
                  <p:embed/>
                  <p:pic>
                    <p:nvPicPr>
                      <p:cNvPr id="0" name=""/>
                      <p:cNvPicPr/>
                      <p:nvPr/>
                    </p:nvPicPr>
                    <p:blipFill>
                      <a:blip r:embed="rId12"/>
                      <a:stretch>
                        <a:fillRect/>
                      </a:stretch>
                    </p:blipFill>
                    <p:spPr>
                      <a:xfrm>
                        <a:off x="1574744" y="4752000"/>
                        <a:ext cx="693000" cy="396000"/>
                      </a:xfrm>
                      <a:prstGeom prst="rect">
                        <a:avLst/>
                      </a:prstGeom>
                    </p:spPr>
                  </p:pic>
                </p:oleObj>
              </mc:Fallback>
            </mc:AlternateContent>
          </a:graphicData>
        </a:graphic>
      </p:graphicFrame>
      <p:graphicFrame>
        <p:nvGraphicFramePr>
          <p:cNvPr id="9" name="物件 8"/>
          <p:cNvGraphicFramePr>
            <a:graphicFrameLocks noChangeAspect="1"/>
          </p:cNvGraphicFramePr>
          <p:nvPr>
            <p:extLst>
              <p:ext uri="{D42A27DB-BD31-4B8C-83A1-F6EECF244321}">
                <p14:modId xmlns:p14="http://schemas.microsoft.com/office/powerpoint/2010/main" val="1031217335"/>
              </p:ext>
            </p:extLst>
          </p:nvPr>
        </p:nvGraphicFramePr>
        <p:xfrm>
          <a:off x="3186000" y="4780744"/>
          <a:ext cx="720000" cy="360000"/>
        </p:xfrm>
        <a:graphic>
          <a:graphicData uri="http://schemas.openxmlformats.org/presentationml/2006/ole">
            <mc:AlternateContent xmlns:mc="http://schemas.openxmlformats.org/markup-compatibility/2006">
              <mc:Choice xmlns:v="urn:schemas-microsoft-com:vml" Requires="v">
                <p:oleObj spid="_x0000_s338046" name="Equation" r:id="rId13" imgW="355320" imgH="177480" progId="Equation.DSMT4">
                  <p:embed/>
                </p:oleObj>
              </mc:Choice>
              <mc:Fallback>
                <p:oleObj name="Equation" r:id="rId13" imgW="355320" imgH="177480" progId="Equation.DSMT4">
                  <p:embed/>
                  <p:pic>
                    <p:nvPicPr>
                      <p:cNvPr id="0" name=""/>
                      <p:cNvPicPr/>
                      <p:nvPr/>
                    </p:nvPicPr>
                    <p:blipFill>
                      <a:blip r:embed="rId14"/>
                      <a:stretch>
                        <a:fillRect/>
                      </a:stretch>
                    </p:blipFill>
                    <p:spPr>
                      <a:xfrm>
                        <a:off x="3186000" y="4780744"/>
                        <a:ext cx="720000" cy="360000"/>
                      </a:xfrm>
                      <a:prstGeom prst="rect">
                        <a:avLst/>
                      </a:prstGeom>
                    </p:spPr>
                  </p:pic>
                </p:oleObj>
              </mc:Fallback>
            </mc:AlternateContent>
          </a:graphicData>
        </a:graphic>
      </p:graphicFrame>
      <p:graphicFrame>
        <p:nvGraphicFramePr>
          <p:cNvPr id="10" name="物件 9"/>
          <p:cNvGraphicFramePr>
            <a:graphicFrameLocks noChangeAspect="1"/>
          </p:cNvGraphicFramePr>
          <p:nvPr>
            <p:extLst>
              <p:ext uri="{D42A27DB-BD31-4B8C-83A1-F6EECF244321}">
                <p14:modId xmlns:p14="http://schemas.microsoft.com/office/powerpoint/2010/main" val="3051092486"/>
              </p:ext>
            </p:extLst>
          </p:nvPr>
        </p:nvGraphicFramePr>
        <p:xfrm>
          <a:off x="6372200" y="4805944"/>
          <a:ext cx="288000" cy="360000"/>
        </p:xfrm>
        <a:graphic>
          <a:graphicData uri="http://schemas.openxmlformats.org/presentationml/2006/ole">
            <mc:AlternateContent xmlns:mc="http://schemas.openxmlformats.org/markup-compatibility/2006">
              <mc:Choice xmlns:v="urn:schemas-microsoft-com:vml" Requires="v">
                <p:oleObj spid="_x0000_s338047" name="Equation" r:id="rId15" imgW="152280" imgH="190440" progId="Equation.DSMT4">
                  <p:embed/>
                </p:oleObj>
              </mc:Choice>
              <mc:Fallback>
                <p:oleObj name="Equation" r:id="rId15" imgW="152280" imgH="190440" progId="Equation.DSMT4">
                  <p:embed/>
                  <p:pic>
                    <p:nvPicPr>
                      <p:cNvPr id="0" name=""/>
                      <p:cNvPicPr/>
                      <p:nvPr/>
                    </p:nvPicPr>
                    <p:blipFill>
                      <a:blip r:embed="rId16"/>
                      <a:stretch>
                        <a:fillRect/>
                      </a:stretch>
                    </p:blipFill>
                    <p:spPr>
                      <a:xfrm>
                        <a:off x="6372200" y="4805944"/>
                        <a:ext cx="288000" cy="360000"/>
                      </a:xfrm>
                      <a:prstGeom prst="rect">
                        <a:avLst/>
                      </a:prstGeom>
                    </p:spPr>
                  </p:pic>
                </p:oleObj>
              </mc:Fallback>
            </mc:AlternateContent>
          </a:graphicData>
        </a:graphic>
      </p:graphicFrame>
      <p:graphicFrame>
        <p:nvGraphicFramePr>
          <p:cNvPr id="11" name="物件 10"/>
          <p:cNvGraphicFramePr>
            <a:graphicFrameLocks noChangeAspect="1"/>
          </p:cNvGraphicFramePr>
          <p:nvPr>
            <p:extLst>
              <p:ext uri="{D42A27DB-BD31-4B8C-83A1-F6EECF244321}">
                <p14:modId xmlns:p14="http://schemas.microsoft.com/office/powerpoint/2010/main" val="3428816837"/>
              </p:ext>
            </p:extLst>
          </p:nvPr>
        </p:nvGraphicFramePr>
        <p:xfrm>
          <a:off x="1350000" y="5173200"/>
          <a:ext cx="420750" cy="396000"/>
        </p:xfrm>
        <a:graphic>
          <a:graphicData uri="http://schemas.openxmlformats.org/presentationml/2006/ole">
            <mc:AlternateContent xmlns:mc="http://schemas.openxmlformats.org/markup-compatibility/2006">
              <mc:Choice xmlns:v="urn:schemas-microsoft-com:vml" Requires="v">
                <p:oleObj spid="_x0000_s338048" name="Equation" r:id="rId17" imgW="215640" imgH="203040" progId="Equation.DSMT4">
                  <p:embed/>
                </p:oleObj>
              </mc:Choice>
              <mc:Fallback>
                <p:oleObj name="Equation" r:id="rId17" imgW="215640" imgH="203040" progId="Equation.DSMT4">
                  <p:embed/>
                  <p:pic>
                    <p:nvPicPr>
                      <p:cNvPr id="0" name=""/>
                      <p:cNvPicPr/>
                      <p:nvPr/>
                    </p:nvPicPr>
                    <p:blipFill>
                      <a:blip r:embed="rId18"/>
                      <a:stretch>
                        <a:fillRect/>
                      </a:stretch>
                    </p:blipFill>
                    <p:spPr>
                      <a:xfrm>
                        <a:off x="1350000" y="5173200"/>
                        <a:ext cx="420750" cy="396000"/>
                      </a:xfrm>
                      <a:prstGeom prst="rect">
                        <a:avLst/>
                      </a:prstGeom>
                    </p:spPr>
                  </p:pic>
                </p:oleObj>
              </mc:Fallback>
            </mc:AlternateContent>
          </a:graphicData>
        </a:graphic>
      </p:graphicFrame>
      <p:graphicFrame>
        <p:nvGraphicFramePr>
          <p:cNvPr id="12" name="物件 11"/>
          <p:cNvGraphicFramePr>
            <a:graphicFrameLocks noChangeAspect="1"/>
          </p:cNvGraphicFramePr>
          <p:nvPr>
            <p:extLst>
              <p:ext uri="{D42A27DB-BD31-4B8C-83A1-F6EECF244321}">
                <p14:modId xmlns:p14="http://schemas.microsoft.com/office/powerpoint/2010/main" val="633341785"/>
              </p:ext>
            </p:extLst>
          </p:nvPr>
        </p:nvGraphicFramePr>
        <p:xfrm>
          <a:off x="3618000" y="5220000"/>
          <a:ext cx="288000" cy="360000"/>
        </p:xfrm>
        <a:graphic>
          <a:graphicData uri="http://schemas.openxmlformats.org/presentationml/2006/ole">
            <mc:AlternateContent xmlns:mc="http://schemas.openxmlformats.org/markup-compatibility/2006">
              <mc:Choice xmlns:v="urn:schemas-microsoft-com:vml" Requires="v">
                <p:oleObj spid="_x0000_s338049" name="Equation" r:id="rId19" imgW="152280" imgH="190440" progId="Equation.DSMT4">
                  <p:embed/>
                </p:oleObj>
              </mc:Choice>
              <mc:Fallback>
                <p:oleObj name="Equation" r:id="rId19" imgW="152280" imgH="190440" progId="Equation.DSMT4">
                  <p:embed/>
                  <p:pic>
                    <p:nvPicPr>
                      <p:cNvPr id="0" name=""/>
                      <p:cNvPicPr/>
                      <p:nvPr/>
                    </p:nvPicPr>
                    <p:blipFill>
                      <a:blip r:embed="rId20"/>
                      <a:stretch>
                        <a:fillRect/>
                      </a:stretch>
                    </p:blipFill>
                    <p:spPr>
                      <a:xfrm>
                        <a:off x="3618000" y="5220000"/>
                        <a:ext cx="288000" cy="360000"/>
                      </a:xfrm>
                      <a:prstGeom prst="rect">
                        <a:avLst/>
                      </a:prstGeom>
                    </p:spPr>
                  </p:pic>
                </p:oleObj>
              </mc:Fallback>
            </mc:AlternateContent>
          </a:graphicData>
        </a:graphic>
      </p:graphicFrame>
      <p:graphicFrame>
        <p:nvGraphicFramePr>
          <p:cNvPr id="13" name="物件 12"/>
          <p:cNvGraphicFramePr>
            <a:graphicFrameLocks noChangeAspect="1"/>
          </p:cNvGraphicFramePr>
          <p:nvPr>
            <p:extLst>
              <p:ext uri="{D42A27DB-BD31-4B8C-83A1-F6EECF244321}">
                <p14:modId xmlns:p14="http://schemas.microsoft.com/office/powerpoint/2010/main" val="838025020"/>
              </p:ext>
            </p:extLst>
          </p:nvPr>
        </p:nvGraphicFramePr>
        <p:xfrm>
          <a:off x="5159362" y="5176800"/>
          <a:ext cx="420750" cy="396000"/>
        </p:xfrm>
        <a:graphic>
          <a:graphicData uri="http://schemas.openxmlformats.org/presentationml/2006/ole">
            <mc:AlternateContent xmlns:mc="http://schemas.openxmlformats.org/markup-compatibility/2006">
              <mc:Choice xmlns:v="urn:schemas-microsoft-com:vml" Requires="v">
                <p:oleObj spid="_x0000_s338050" name="Equation" r:id="rId21" imgW="215640" imgH="203040" progId="Equation.DSMT4">
                  <p:embed/>
                </p:oleObj>
              </mc:Choice>
              <mc:Fallback>
                <p:oleObj name="Equation" r:id="rId21" imgW="215640" imgH="203040" progId="Equation.DSMT4">
                  <p:embed/>
                  <p:pic>
                    <p:nvPicPr>
                      <p:cNvPr id="0" name=""/>
                      <p:cNvPicPr/>
                      <p:nvPr/>
                    </p:nvPicPr>
                    <p:blipFill>
                      <a:blip r:embed="rId22"/>
                      <a:stretch>
                        <a:fillRect/>
                      </a:stretch>
                    </p:blipFill>
                    <p:spPr>
                      <a:xfrm>
                        <a:off x="5159362" y="5176800"/>
                        <a:ext cx="420750" cy="396000"/>
                      </a:xfrm>
                      <a:prstGeom prst="rect">
                        <a:avLst/>
                      </a:prstGeom>
                    </p:spPr>
                  </p:pic>
                </p:oleObj>
              </mc:Fallback>
            </mc:AlternateContent>
          </a:graphicData>
        </a:graphic>
      </p:graphicFrame>
      <p:graphicFrame>
        <p:nvGraphicFramePr>
          <p:cNvPr id="14" name="物件 13"/>
          <p:cNvGraphicFramePr>
            <a:graphicFrameLocks noChangeAspect="1"/>
          </p:cNvGraphicFramePr>
          <p:nvPr>
            <p:extLst>
              <p:ext uri="{D42A27DB-BD31-4B8C-83A1-F6EECF244321}">
                <p14:modId xmlns:p14="http://schemas.microsoft.com/office/powerpoint/2010/main" val="2803834605"/>
              </p:ext>
            </p:extLst>
          </p:nvPr>
        </p:nvGraphicFramePr>
        <p:xfrm>
          <a:off x="2267744" y="5608800"/>
          <a:ext cx="288000" cy="360000"/>
        </p:xfrm>
        <a:graphic>
          <a:graphicData uri="http://schemas.openxmlformats.org/presentationml/2006/ole">
            <mc:AlternateContent xmlns:mc="http://schemas.openxmlformats.org/markup-compatibility/2006">
              <mc:Choice xmlns:v="urn:schemas-microsoft-com:vml" Requires="v">
                <p:oleObj spid="_x0000_s338051" name="Equation" r:id="rId23" imgW="152280" imgH="190440" progId="Equation.DSMT4">
                  <p:embed/>
                </p:oleObj>
              </mc:Choice>
              <mc:Fallback>
                <p:oleObj name="Equation" r:id="rId23" imgW="152280" imgH="190440" progId="Equation.DSMT4">
                  <p:embed/>
                  <p:pic>
                    <p:nvPicPr>
                      <p:cNvPr id="0" name=""/>
                      <p:cNvPicPr/>
                      <p:nvPr/>
                    </p:nvPicPr>
                    <p:blipFill>
                      <a:blip r:embed="rId24"/>
                      <a:stretch>
                        <a:fillRect/>
                      </a:stretch>
                    </p:blipFill>
                    <p:spPr>
                      <a:xfrm>
                        <a:off x="2267744" y="5608800"/>
                        <a:ext cx="288000" cy="360000"/>
                      </a:xfrm>
                      <a:prstGeom prst="rect">
                        <a:avLst/>
                      </a:prstGeom>
                    </p:spPr>
                  </p:pic>
                </p:oleObj>
              </mc:Fallback>
            </mc:AlternateContent>
          </a:graphicData>
        </a:graphic>
      </p:graphicFrame>
      <p:graphicFrame>
        <p:nvGraphicFramePr>
          <p:cNvPr id="15" name="物件 14"/>
          <p:cNvGraphicFramePr>
            <a:graphicFrameLocks noChangeAspect="1"/>
          </p:cNvGraphicFramePr>
          <p:nvPr>
            <p:extLst>
              <p:ext uri="{D42A27DB-BD31-4B8C-83A1-F6EECF244321}">
                <p14:modId xmlns:p14="http://schemas.microsoft.com/office/powerpoint/2010/main" val="3650577818"/>
              </p:ext>
            </p:extLst>
          </p:nvPr>
        </p:nvGraphicFramePr>
        <p:xfrm>
          <a:off x="2843808" y="5562000"/>
          <a:ext cx="420750" cy="396000"/>
        </p:xfrm>
        <a:graphic>
          <a:graphicData uri="http://schemas.openxmlformats.org/presentationml/2006/ole">
            <mc:AlternateContent xmlns:mc="http://schemas.openxmlformats.org/markup-compatibility/2006">
              <mc:Choice xmlns:v="urn:schemas-microsoft-com:vml" Requires="v">
                <p:oleObj spid="_x0000_s338052" name="Equation" r:id="rId25" imgW="215640" imgH="203040" progId="Equation.DSMT4">
                  <p:embed/>
                </p:oleObj>
              </mc:Choice>
              <mc:Fallback>
                <p:oleObj name="Equation" r:id="rId25" imgW="215640" imgH="203040" progId="Equation.DSMT4">
                  <p:embed/>
                  <p:pic>
                    <p:nvPicPr>
                      <p:cNvPr id="0" name=""/>
                      <p:cNvPicPr/>
                      <p:nvPr/>
                    </p:nvPicPr>
                    <p:blipFill>
                      <a:blip r:embed="rId26"/>
                      <a:stretch>
                        <a:fillRect/>
                      </a:stretch>
                    </p:blipFill>
                    <p:spPr>
                      <a:xfrm>
                        <a:off x="2843808" y="5562000"/>
                        <a:ext cx="420750" cy="396000"/>
                      </a:xfrm>
                      <a:prstGeom prst="rect">
                        <a:avLst/>
                      </a:prstGeom>
                    </p:spPr>
                  </p:pic>
                </p:oleObj>
              </mc:Fallback>
            </mc:AlternateContent>
          </a:graphicData>
        </a:graphic>
      </p:graphicFrame>
      <p:graphicFrame>
        <p:nvGraphicFramePr>
          <p:cNvPr id="16" name="物件 15"/>
          <p:cNvGraphicFramePr>
            <a:graphicFrameLocks noChangeAspect="1"/>
          </p:cNvGraphicFramePr>
          <p:nvPr>
            <p:extLst>
              <p:ext uri="{D42A27DB-BD31-4B8C-83A1-F6EECF244321}">
                <p14:modId xmlns:p14="http://schemas.microsoft.com/office/powerpoint/2010/main" val="3893908551"/>
              </p:ext>
            </p:extLst>
          </p:nvPr>
        </p:nvGraphicFramePr>
        <p:xfrm>
          <a:off x="5670192" y="5608800"/>
          <a:ext cx="630000" cy="360000"/>
        </p:xfrm>
        <a:graphic>
          <a:graphicData uri="http://schemas.openxmlformats.org/presentationml/2006/ole">
            <mc:AlternateContent xmlns:mc="http://schemas.openxmlformats.org/markup-compatibility/2006">
              <mc:Choice xmlns:v="urn:schemas-microsoft-com:vml" Requires="v">
                <p:oleObj spid="_x0000_s338053" name="Equation" r:id="rId27" imgW="355320" imgH="203040" progId="Equation.DSMT4">
                  <p:embed/>
                </p:oleObj>
              </mc:Choice>
              <mc:Fallback>
                <p:oleObj name="Equation" r:id="rId27" imgW="355320" imgH="203040" progId="Equation.DSMT4">
                  <p:embed/>
                  <p:pic>
                    <p:nvPicPr>
                      <p:cNvPr id="0" name=""/>
                      <p:cNvPicPr/>
                      <p:nvPr/>
                    </p:nvPicPr>
                    <p:blipFill>
                      <a:blip r:embed="rId28"/>
                      <a:stretch>
                        <a:fillRect/>
                      </a:stretch>
                    </p:blipFill>
                    <p:spPr>
                      <a:xfrm>
                        <a:off x="5670192" y="5608800"/>
                        <a:ext cx="630000" cy="360000"/>
                      </a:xfrm>
                      <a:prstGeom prst="rect">
                        <a:avLst/>
                      </a:prstGeom>
                    </p:spPr>
                  </p:pic>
                </p:oleObj>
              </mc:Fallback>
            </mc:AlternateContent>
          </a:graphicData>
        </a:graphic>
      </p:graphicFrame>
      <p:graphicFrame>
        <p:nvGraphicFramePr>
          <p:cNvPr id="17" name="物件 16"/>
          <p:cNvGraphicFramePr>
            <a:graphicFrameLocks noChangeAspect="1"/>
          </p:cNvGraphicFramePr>
          <p:nvPr>
            <p:extLst>
              <p:ext uri="{D42A27DB-BD31-4B8C-83A1-F6EECF244321}">
                <p14:modId xmlns:p14="http://schemas.microsoft.com/office/powerpoint/2010/main" val="392830211"/>
              </p:ext>
            </p:extLst>
          </p:nvPr>
        </p:nvGraphicFramePr>
        <p:xfrm>
          <a:off x="6930000" y="5562000"/>
          <a:ext cx="720000" cy="360000"/>
        </p:xfrm>
        <a:graphic>
          <a:graphicData uri="http://schemas.openxmlformats.org/presentationml/2006/ole">
            <mc:AlternateContent xmlns:mc="http://schemas.openxmlformats.org/markup-compatibility/2006">
              <mc:Choice xmlns:v="urn:schemas-microsoft-com:vml" Requires="v">
                <p:oleObj spid="_x0000_s338054" name="Equation" r:id="rId29" imgW="355320" imgH="177480" progId="Equation.DSMT4">
                  <p:embed/>
                </p:oleObj>
              </mc:Choice>
              <mc:Fallback>
                <p:oleObj name="Equation" r:id="rId29" imgW="355320" imgH="177480" progId="Equation.DSMT4">
                  <p:embed/>
                  <p:pic>
                    <p:nvPicPr>
                      <p:cNvPr id="0" name=""/>
                      <p:cNvPicPr/>
                      <p:nvPr/>
                    </p:nvPicPr>
                    <p:blipFill>
                      <a:blip r:embed="rId30"/>
                      <a:stretch>
                        <a:fillRect/>
                      </a:stretch>
                    </p:blipFill>
                    <p:spPr>
                      <a:xfrm>
                        <a:off x="6930000" y="5562000"/>
                        <a:ext cx="720000" cy="360000"/>
                      </a:xfrm>
                      <a:prstGeom prst="rect">
                        <a:avLst/>
                      </a:prstGeom>
                    </p:spPr>
                  </p:pic>
                </p:oleObj>
              </mc:Fallback>
            </mc:AlternateContent>
          </a:graphicData>
        </a:graphic>
      </p:graphicFrame>
      <p:graphicFrame>
        <p:nvGraphicFramePr>
          <p:cNvPr id="18" name="物件 17"/>
          <p:cNvGraphicFramePr>
            <a:graphicFrameLocks noChangeAspect="1"/>
          </p:cNvGraphicFramePr>
          <p:nvPr>
            <p:extLst>
              <p:ext uri="{D42A27DB-BD31-4B8C-83A1-F6EECF244321}">
                <p14:modId xmlns:p14="http://schemas.microsoft.com/office/powerpoint/2010/main" val="1026177911"/>
              </p:ext>
            </p:extLst>
          </p:nvPr>
        </p:nvGraphicFramePr>
        <p:xfrm>
          <a:off x="3203848" y="5985328"/>
          <a:ext cx="841500" cy="396000"/>
        </p:xfrm>
        <a:graphic>
          <a:graphicData uri="http://schemas.openxmlformats.org/presentationml/2006/ole">
            <mc:AlternateContent xmlns:mc="http://schemas.openxmlformats.org/markup-compatibility/2006">
              <mc:Choice xmlns:v="urn:schemas-microsoft-com:vml" Requires="v">
                <p:oleObj spid="_x0000_s338055" name="Equation" r:id="rId31" imgW="431640" imgH="203040" progId="Equation.DSMT4">
                  <p:embed/>
                </p:oleObj>
              </mc:Choice>
              <mc:Fallback>
                <p:oleObj name="Equation" r:id="rId31" imgW="431640" imgH="203040" progId="Equation.DSMT4">
                  <p:embed/>
                  <p:pic>
                    <p:nvPicPr>
                      <p:cNvPr id="0" name=""/>
                      <p:cNvPicPr/>
                      <p:nvPr/>
                    </p:nvPicPr>
                    <p:blipFill>
                      <a:blip r:embed="rId32"/>
                      <a:stretch>
                        <a:fillRect/>
                      </a:stretch>
                    </p:blipFill>
                    <p:spPr>
                      <a:xfrm>
                        <a:off x="3203848" y="5985328"/>
                        <a:ext cx="841500" cy="396000"/>
                      </a:xfrm>
                      <a:prstGeom prst="rect">
                        <a:avLst/>
                      </a:prstGeom>
                    </p:spPr>
                  </p:pic>
                </p:oleObj>
              </mc:Fallback>
            </mc:AlternateContent>
          </a:graphicData>
        </a:graphic>
      </p:graphicFrame>
      <p:graphicFrame>
        <p:nvGraphicFramePr>
          <p:cNvPr id="19" name="物件 18"/>
          <p:cNvGraphicFramePr>
            <a:graphicFrameLocks noChangeAspect="1"/>
          </p:cNvGraphicFramePr>
          <p:nvPr>
            <p:extLst>
              <p:ext uri="{D42A27DB-BD31-4B8C-83A1-F6EECF244321}">
                <p14:modId xmlns:p14="http://schemas.microsoft.com/office/powerpoint/2010/main" val="1455350748"/>
              </p:ext>
            </p:extLst>
          </p:nvPr>
        </p:nvGraphicFramePr>
        <p:xfrm>
          <a:off x="5004048" y="5985328"/>
          <a:ext cx="955059" cy="396000"/>
        </p:xfrm>
        <a:graphic>
          <a:graphicData uri="http://schemas.openxmlformats.org/presentationml/2006/ole">
            <mc:AlternateContent xmlns:mc="http://schemas.openxmlformats.org/markup-compatibility/2006">
              <mc:Choice xmlns:v="urn:schemas-microsoft-com:vml" Requires="v">
                <p:oleObj spid="_x0000_s338056" name="Equation" r:id="rId33" imgW="520560" imgH="215640" progId="Equation.DSMT4">
                  <p:embed/>
                </p:oleObj>
              </mc:Choice>
              <mc:Fallback>
                <p:oleObj name="Equation" r:id="rId33" imgW="520560" imgH="215640" progId="Equation.DSMT4">
                  <p:embed/>
                  <p:pic>
                    <p:nvPicPr>
                      <p:cNvPr id="0" name=""/>
                      <p:cNvPicPr/>
                      <p:nvPr/>
                    </p:nvPicPr>
                    <p:blipFill>
                      <a:blip r:embed="rId34"/>
                      <a:stretch>
                        <a:fillRect/>
                      </a:stretch>
                    </p:blipFill>
                    <p:spPr>
                      <a:xfrm>
                        <a:off x="5004048" y="5985328"/>
                        <a:ext cx="955059" cy="396000"/>
                      </a:xfrm>
                      <a:prstGeom prst="rect">
                        <a:avLst/>
                      </a:prstGeom>
                    </p:spPr>
                  </p:pic>
                </p:oleObj>
              </mc:Fallback>
            </mc:AlternateContent>
          </a:graphicData>
        </a:graphic>
      </p:graphicFrame>
      <p:graphicFrame>
        <p:nvGraphicFramePr>
          <p:cNvPr id="20" name="物件 19"/>
          <p:cNvGraphicFramePr>
            <a:graphicFrameLocks noChangeAspect="1"/>
          </p:cNvGraphicFramePr>
          <p:nvPr>
            <p:extLst>
              <p:ext uri="{D42A27DB-BD31-4B8C-83A1-F6EECF244321}">
                <p14:modId xmlns:p14="http://schemas.microsoft.com/office/powerpoint/2010/main" val="1388443109"/>
              </p:ext>
            </p:extLst>
          </p:nvPr>
        </p:nvGraphicFramePr>
        <p:xfrm>
          <a:off x="683568" y="6371944"/>
          <a:ext cx="2818588" cy="396000"/>
        </p:xfrm>
        <a:graphic>
          <a:graphicData uri="http://schemas.openxmlformats.org/presentationml/2006/ole">
            <mc:AlternateContent xmlns:mc="http://schemas.openxmlformats.org/markup-compatibility/2006">
              <mc:Choice xmlns:v="urn:schemas-microsoft-com:vml" Requires="v">
                <p:oleObj spid="_x0000_s338057" name="Equation" r:id="rId35" imgW="1536480" imgH="215640" progId="Equation.DSMT4">
                  <p:embed/>
                </p:oleObj>
              </mc:Choice>
              <mc:Fallback>
                <p:oleObj name="Equation" r:id="rId35" imgW="1536480" imgH="215640" progId="Equation.DSMT4">
                  <p:embed/>
                  <p:pic>
                    <p:nvPicPr>
                      <p:cNvPr id="0" name=""/>
                      <p:cNvPicPr/>
                      <p:nvPr/>
                    </p:nvPicPr>
                    <p:blipFill>
                      <a:blip r:embed="rId36"/>
                      <a:stretch>
                        <a:fillRect/>
                      </a:stretch>
                    </p:blipFill>
                    <p:spPr>
                      <a:xfrm>
                        <a:off x="683568" y="6371944"/>
                        <a:ext cx="2818588" cy="396000"/>
                      </a:xfrm>
                      <a:prstGeom prst="rect">
                        <a:avLst/>
                      </a:prstGeom>
                    </p:spPr>
                  </p:pic>
                </p:oleObj>
              </mc:Fallback>
            </mc:AlternateContent>
          </a:graphicData>
        </a:graphic>
      </p:graphicFrame>
    </p:spTree>
    <p:extLst>
      <p:ext uri="{BB962C8B-B14F-4D97-AF65-F5344CB8AC3E}">
        <p14:creationId xmlns:p14="http://schemas.microsoft.com/office/powerpoint/2010/main" val="30377083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9.2  </a:t>
            </a:r>
            <a:r>
              <a:rPr lang="zh-TW" altLang="zh-TW" dirty="0" smtClean="0"/>
              <a:t>檢定</a:t>
            </a:r>
            <a:r>
              <a:rPr lang="zh-TW" altLang="zh-TW" dirty="0"/>
              <a:t>統計量及其應用</a:t>
            </a:r>
            <a:endParaRPr lang="zh-TW" altLang="en-US" dirty="0"/>
          </a:p>
        </p:txBody>
      </p:sp>
      <p:sp>
        <p:nvSpPr>
          <p:cNvPr id="3" name="內容版面配置區 2"/>
          <p:cNvSpPr>
            <a:spLocks noGrp="1"/>
          </p:cNvSpPr>
          <p:nvPr>
            <p:ph idx="1"/>
          </p:nvPr>
        </p:nvSpPr>
        <p:spPr/>
        <p:txBody>
          <a:bodyPr/>
          <a:lstStyle/>
          <a:p>
            <a:r>
              <a:rPr lang="en-US" altLang="zh-TW" dirty="0"/>
              <a:t>OC</a:t>
            </a:r>
            <a:r>
              <a:rPr lang="zh-TW" altLang="zh-TW" dirty="0"/>
              <a:t>曲線可用於求得達成</a:t>
            </a:r>
            <a:r>
              <a:rPr lang="en-US" altLang="zh-TW" dirty="0"/>
              <a:t> </a:t>
            </a:r>
            <a:r>
              <a:rPr lang="en-US" altLang="zh-TW" dirty="0" smtClean="0"/>
              <a:t>    </a:t>
            </a:r>
            <a:r>
              <a:rPr lang="zh-TW" altLang="zh-TW" dirty="0" smtClean="0"/>
              <a:t>的</a:t>
            </a:r>
            <a:r>
              <a:rPr lang="zh-TW" altLang="zh-TW" dirty="0"/>
              <a:t>特定值</a:t>
            </a:r>
            <a:r>
              <a:rPr lang="en-US" altLang="zh-TW" dirty="0"/>
              <a:t> ( </a:t>
            </a:r>
            <a:r>
              <a:rPr lang="zh-TW" altLang="zh-TW" dirty="0"/>
              <a:t>比方說是</a:t>
            </a:r>
            <a:r>
              <a:rPr lang="en-US" altLang="zh-TW" dirty="0"/>
              <a:t> </a:t>
            </a:r>
            <a:r>
              <a:rPr lang="en-US" altLang="zh-TW" dirty="0" smtClean="0"/>
              <a:t>    ) </a:t>
            </a:r>
            <a:r>
              <a:rPr lang="zh-TW" altLang="zh-TW" dirty="0"/>
              <a:t>的近似樣本大小。亦即，我們想要</a:t>
            </a:r>
            <a:r>
              <a:rPr lang="zh-TW" altLang="zh-TW" dirty="0" smtClean="0"/>
              <a:t>求得</a:t>
            </a:r>
            <a:r>
              <a:rPr lang="en-US" altLang="zh-TW" dirty="0" smtClean="0"/>
              <a:t> </a:t>
            </a:r>
            <a:r>
              <a:rPr lang="en-US" altLang="zh-TW" i="1" dirty="0" smtClean="0"/>
              <a:t>n </a:t>
            </a:r>
            <a:r>
              <a:rPr lang="zh-TW" altLang="zh-TW" dirty="0" smtClean="0"/>
              <a:t>使得</a:t>
            </a:r>
            <a:r>
              <a:rPr lang="en-US" altLang="zh-TW" dirty="0" smtClean="0"/>
              <a:t>                  </a:t>
            </a:r>
            <a:r>
              <a:rPr lang="zh-TW" altLang="zh-TW" dirty="0" smtClean="0"/>
              <a:t>或</a:t>
            </a:r>
            <a:r>
              <a:rPr lang="zh-TW" altLang="zh-TW" dirty="0"/>
              <a:t>解下列的方程式</a:t>
            </a:r>
            <a:r>
              <a:rPr lang="zh-TW" altLang="zh-TW" dirty="0" smtClean="0"/>
              <a:t>求</a:t>
            </a:r>
            <a:r>
              <a:rPr lang="en-US" altLang="zh-TW" dirty="0" smtClean="0"/>
              <a:t> </a:t>
            </a:r>
            <a:r>
              <a:rPr lang="en-US" altLang="zh-TW" i="1" dirty="0" smtClean="0"/>
              <a:t>n</a:t>
            </a:r>
            <a:r>
              <a:rPr lang="zh-TW" altLang="zh-TW" dirty="0"/>
              <a:t>：</a:t>
            </a:r>
          </a:p>
          <a:p>
            <a:endParaRPr lang="en-US" altLang="zh-TW" dirty="0" smtClean="0"/>
          </a:p>
          <a:p>
            <a:endParaRPr lang="en-US" altLang="zh-TW" dirty="0"/>
          </a:p>
          <a:p>
            <a:r>
              <a:rPr lang="zh-TW" altLang="zh-TW" dirty="0"/>
              <a:t>遺憾的是，上式的解析或確切解不可得，我們只能仰賴數值分析的方法</a:t>
            </a:r>
            <a:r>
              <a:rPr lang="zh-TW" altLang="zh-TW" dirty="0" smtClean="0"/>
              <a:t>。</a:t>
            </a:r>
            <a:r>
              <a:rPr lang="en-US" altLang="zh-TW" i="1" dirty="0"/>
              <a:t>n</a:t>
            </a:r>
            <a:r>
              <a:rPr lang="en-US" altLang="zh-TW" i="1" dirty="0" smtClean="0"/>
              <a:t> </a:t>
            </a:r>
            <a:r>
              <a:rPr lang="zh-TW" altLang="zh-TW" dirty="0" smtClean="0"/>
              <a:t>的</a:t>
            </a:r>
            <a:r>
              <a:rPr lang="zh-TW" altLang="zh-TW" dirty="0"/>
              <a:t>一個</a:t>
            </a:r>
            <a:r>
              <a:rPr lang="zh-TW" altLang="zh-TW" dirty="0" smtClean="0"/>
              <a:t>近似值。</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1655982359"/>
              </p:ext>
            </p:extLst>
          </p:nvPr>
        </p:nvGraphicFramePr>
        <p:xfrm>
          <a:off x="3888000" y="1458000"/>
          <a:ext cx="384000" cy="360000"/>
        </p:xfrm>
        <a:graphic>
          <a:graphicData uri="http://schemas.openxmlformats.org/presentationml/2006/ole">
            <mc:AlternateContent xmlns:mc="http://schemas.openxmlformats.org/markup-compatibility/2006">
              <mc:Choice xmlns:v="urn:schemas-microsoft-com:vml" Requires="v">
                <p:oleObj spid="_x0000_s342038" name="Equation" r:id="rId3" imgW="203040" imgH="190440" progId="Equation.DSMT4">
                  <p:embed/>
                </p:oleObj>
              </mc:Choice>
              <mc:Fallback>
                <p:oleObj name="Equation" r:id="rId3" imgW="203040" imgH="190440" progId="Equation.DSMT4">
                  <p:embed/>
                  <p:pic>
                    <p:nvPicPr>
                      <p:cNvPr id="0" name=""/>
                      <p:cNvPicPr/>
                      <p:nvPr/>
                    </p:nvPicPr>
                    <p:blipFill>
                      <a:blip r:embed="rId4"/>
                      <a:stretch>
                        <a:fillRect/>
                      </a:stretch>
                    </p:blipFill>
                    <p:spPr>
                      <a:xfrm>
                        <a:off x="3888000" y="1458000"/>
                        <a:ext cx="384000" cy="360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3086005693"/>
              </p:ext>
            </p:extLst>
          </p:nvPr>
        </p:nvGraphicFramePr>
        <p:xfrm>
          <a:off x="6982186" y="1422000"/>
          <a:ext cx="326118" cy="396000"/>
        </p:xfrm>
        <a:graphic>
          <a:graphicData uri="http://schemas.openxmlformats.org/presentationml/2006/ole">
            <mc:AlternateContent xmlns:mc="http://schemas.openxmlformats.org/markup-compatibility/2006">
              <mc:Choice xmlns:v="urn:schemas-microsoft-com:vml" Requires="v">
                <p:oleObj spid="_x0000_s342039" name="Equation" r:id="rId5" imgW="177480" imgH="215640" progId="Equation.DSMT4">
                  <p:embed/>
                </p:oleObj>
              </mc:Choice>
              <mc:Fallback>
                <p:oleObj name="Equation" r:id="rId5" imgW="177480" imgH="215640" progId="Equation.DSMT4">
                  <p:embed/>
                  <p:pic>
                    <p:nvPicPr>
                      <p:cNvPr id="0" name=""/>
                      <p:cNvPicPr/>
                      <p:nvPr/>
                    </p:nvPicPr>
                    <p:blipFill>
                      <a:blip r:embed="rId6"/>
                      <a:stretch>
                        <a:fillRect/>
                      </a:stretch>
                    </p:blipFill>
                    <p:spPr>
                      <a:xfrm>
                        <a:off x="6982186" y="1422000"/>
                        <a:ext cx="326118" cy="396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79621192"/>
              </p:ext>
            </p:extLst>
          </p:nvPr>
        </p:nvGraphicFramePr>
        <p:xfrm>
          <a:off x="5598000" y="1836000"/>
          <a:ext cx="1327765" cy="396000"/>
        </p:xfrm>
        <a:graphic>
          <a:graphicData uri="http://schemas.openxmlformats.org/presentationml/2006/ole">
            <mc:AlternateContent xmlns:mc="http://schemas.openxmlformats.org/markup-compatibility/2006">
              <mc:Choice xmlns:v="urn:schemas-microsoft-com:vml" Requires="v">
                <p:oleObj spid="_x0000_s342040" name="Equation" r:id="rId7" imgW="723600" imgH="215640" progId="Equation.DSMT4">
                  <p:embed/>
                </p:oleObj>
              </mc:Choice>
              <mc:Fallback>
                <p:oleObj name="Equation" r:id="rId7" imgW="723600" imgH="215640" progId="Equation.DSMT4">
                  <p:embed/>
                  <p:pic>
                    <p:nvPicPr>
                      <p:cNvPr id="0" name=""/>
                      <p:cNvPicPr/>
                      <p:nvPr/>
                    </p:nvPicPr>
                    <p:blipFill>
                      <a:blip r:embed="rId8"/>
                      <a:stretch>
                        <a:fillRect/>
                      </a:stretch>
                    </p:blipFill>
                    <p:spPr>
                      <a:xfrm>
                        <a:off x="5598000" y="1836000"/>
                        <a:ext cx="1327765" cy="396000"/>
                      </a:xfrm>
                      <a:prstGeom prst="rect">
                        <a:avLst/>
                      </a:prstGeom>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3600884976"/>
              </p:ext>
            </p:extLst>
          </p:nvPr>
        </p:nvGraphicFramePr>
        <p:xfrm>
          <a:off x="2483768" y="2673008"/>
          <a:ext cx="4662947" cy="828000"/>
        </p:xfrm>
        <a:graphic>
          <a:graphicData uri="http://schemas.openxmlformats.org/presentationml/2006/ole">
            <mc:AlternateContent xmlns:mc="http://schemas.openxmlformats.org/markup-compatibility/2006">
              <mc:Choice xmlns:v="urn:schemas-microsoft-com:vml" Requires="v">
                <p:oleObj spid="_x0000_s342041" name="Equation" r:id="rId9" imgW="2717640" imgH="482400" progId="Equation.DSMT4">
                  <p:embed/>
                </p:oleObj>
              </mc:Choice>
              <mc:Fallback>
                <p:oleObj name="Equation" r:id="rId9" imgW="2717640" imgH="482400" progId="Equation.DSMT4">
                  <p:embed/>
                  <p:pic>
                    <p:nvPicPr>
                      <p:cNvPr id="0" name=""/>
                      <p:cNvPicPr/>
                      <p:nvPr/>
                    </p:nvPicPr>
                    <p:blipFill>
                      <a:blip r:embed="rId10"/>
                      <a:stretch>
                        <a:fillRect/>
                      </a:stretch>
                    </p:blipFill>
                    <p:spPr>
                      <a:xfrm>
                        <a:off x="2483768" y="2673008"/>
                        <a:ext cx="4662947" cy="828000"/>
                      </a:xfrm>
                      <a:prstGeom prst="rect">
                        <a:avLst/>
                      </a:prstGeom>
                    </p:spPr>
                  </p:pic>
                </p:oleObj>
              </mc:Fallback>
            </mc:AlternateContent>
          </a:graphicData>
        </a:graphic>
      </p:graphicFrame>
    </p:spTree>
    <p:extLst>
      <p:ext uri="{BB962C8B-B14F-4D97-AF65-F5344CB8AC3E}">
        <p14:creationId xmlns:p14="http://schemas.microsoft.com/office/powerpoint/2010/main" val="30377083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9.2  </a:t>
            </a:r>
            <a:r>
              <a:rPr lang="zh-TW" altLang="zh-TW" dirty="0" smtClean="0"/>
              <a:t>檢定</a:t>
            </a:r>
            <a:r>
              <a:rPr lang="zh-TW" altLang="zh-TW" dirty="0"/>
              <a:t>統計量及其應用</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389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556792"/>
            <a:ext cx="8060795"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物件 3"/>
          <p:cNvGraphicFramePr>
            <a:graphicFrameLocks noChangeAspect="1"/>
          </p:cNvGraphicFramePr>
          <p:nvPr>
            <p:extLst>
              <p:ext uri="{D42A27DB-BD31-4B8C-83A1-F6EECF244321}">
                <p14:modId xmlns:p14="http://schemas.microsoft.com/office/powerpoint/2010/main" val="660714835"/>
              </p:ext>
            </p:extLst>
          </p:nvPr>
        </p:nvGraphicFramePr>
        <p:xfrm>
          <a:off x="3563888" y="5517232"/>
          <a:ext cx="2014054" cy="828000"/>
        </p:xfrm>
        <a:graphic>
          <a:graphicData uri="http://schemas.openxmlformats.org/presentationml/2006/ole">
            <mc:AlternateContent xmlns:mc="http://schemas.openxmlformats.org/markup-compatibility/2006">
              <mc:Choice xmlns:v="urn:schemas-microsoft-com:vml" Requires="v">
                <p:oleObj spid="_x0000_s338952" name="Equation" r:id="rId4" imgW="1143000" imgH="469800" progId="Equation.DSMT4">
                  <p:embed/>
                </p:oleObj>
              </mc:Choice>
              <mc:Fallback>
                <p:oleObj name="Equation" r:id="rId4" imgW="1143000" imgH="469800" progId="Equation.DSMT4">
                  <p:embed/>
                  <p:pic>
                    <p:nvPicPr>
                      <p:cNvPr id="0" name=""/>
                      <p:cNvPicPr/>
                      <p:nvPr/>
                    </p:nvPicPr>
                    <p:blipFill>
                      <a:blip r:embed="rId5"/>
                      <a:stretch>
                        <a:fillRect/>
                      </a:stretch>
                    </p:blipFill>
                    <p:spPr>
                      <a:xfrm>
                        <a:off x="3563888" y="5517232"/>
                        <a:ext cx="2014054" cy="828000"/>
                      </a:xfrm>
                      <a:prstGeom prst="rect">
                        <a:avLst/>
                      </a:prstGeom>
                    </p:spPr>
                  </p:pic>
                </p:oleObj>
              </mc:Fallback>
            </mc:AlternateContent>
          </a:graphicData>
        </a:graphic>
      </p:graphicFrame>
    </p:spTree>
    <p:extLst>
      <p:ext uri="{BB962C8B-B14F-4D97-AF65-F5344CB8AC3E}">
        <p14:creationId xmlns:p14="http://schemas.microsoft.com/office/powerpoint/2010/main" val="30377083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9.2  </a:t>
            </a:r>
            <a:r>
              <a:rPr lang="zh-TW" altLang="zh-TW" dirty="0" smtClean="0"/>
              <a:t>檢定</a:t>
            </a:r>
            <a:r>
              <a:rPr lang="zh-TW" altLang="zh-TW" dirty="0"/>
              <a:t>統計量及其應用</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39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340768"/>
            <a:ext cx="6746863"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77083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9.2  </a:t>
            </a:r>
            <a:r>
              <a:rPr lang="zh-TW" altLang="zh-TW" dirty="0" smtClean="0"/>
              <a:t>檢定</a:t>
            </a:r>
            <a:r>
              <a:rPr lang="zh-TW" altLang="zh-TW" dirty="0"/>
              <a:t>統計量及其應用</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40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684" y="1412776"/>
            <a:ext cx="5613628"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3992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9.2  </a:t>
            </a:r>
            <a:r>
              <a:rPr lang="zh-TW" altLang="zh-TW" dirty="0" smtClean="0"/>
              <a:t>檢定</a:t>
            </a:r>
            <a:r>
              <a:rPr lang="zh-TW" altLang="zh-TW" dirty="0"/>
              <a:t>統計量及其應用</a:t>
            </a:r>
            <a:endParaRPr lang="zh-TW" altLang="en-US" dirty="0"/>
          </a:p>
        </p:txBody>
      </p:sp>
      <p:sp>
        <p:nvSpPr>
          <p:cNvPr id="3" name="內容版面配置區 2"/>
          <p:cNvSpPr>
            <a:spLocks noGrp="1"/>
          </p:cNvSpPr>
          <p:nvPr>
            <p:ph idx="1"/>
          </p:nvPr>
        </p:nvSpPr>
        <p:spPr/>
        <p:txBody>
          <a:bodyPr/>
          <a:lstStyle/>
          <a:p>
            <a:r>
              <a:rPr lang="zh-TW" altLang="zh-TW" dirty="0"/>
              <a:t>操作特性曲線的另一個例子顯示於圖</a:t>
            </a:r>
            <a:r>
              <a:rPr lang="en-US" altLang="zh-TW" dirty="0"/>
              <a:t>9.4</a:t>
            </a:r>
            <a:r>
              <a:rPr lang="zh-TW" altLang="zh-TW" dirty="0"/>
              <a:t>中，其中實線表示與範例</a:t>
            </a:r>
            <a:r>
              <a:rPr lang="en-US" altLang="zh-TW" dirty="0"/>
              <a:t>9.1</a:t>
            </a:r>
            <a:r>
              <a:rPr lang="zh-TW" altLang="zh-TW" dirty="0"/>
              <a:t>和範例</a:t>
            </a:r>
            <a:r>
              <a:rPr lang="en-US" altLang="zh-TW" dirty="0"/>
              <a:t>9.3</a:t>
            </a:r>
            <a:r>
              <a:rPr lang="zh-TW" altLang="zh-TW" dirty="0"/>
              <a:t>有關的結果，因為在這兩個範例中</a:t>
            </a:r>
            <a:r>
              <a:rPr lang="en-US" altLang="zh-TW" dirty="0"/>
              <a:t> </a:t>
            </a:r>
            <a:r>
              <a:rPr lang="en-US" altLang="zh-TW" dirty="0" smtClean="0"/>
              <a:t>            </a:t>
            </a:r>
          </a:p>
          <a:p>
            <a:pPr marL="0" indent="0">
              <a:spcBef>
                <a:spcPts val="0"/>
              </a:spcBef>
              <a:buNone/>
            </a:pPr>
            <a:r>
              <a:rPr lang="en-US" altLang="zh-TW" dirty="0"/>
              <a:t> </a:t>
            </a:r>
            <a:r>
              <a:rPr lang="en-US" altLang="zh-TW" dirty="0" smtClean="0"/>
              <a:t>   </a:t>
            </a:r>
            <a:r>
              <a:rPr lang="zh-TW" altLang="zh-TW" dirty="0" smtClean="0"/>
              <a:t>。</a:t>
            </a:r>
            <a:r>
              <a:rPr lang="zh-TW" altLang="zh-TW" dirty="0"/>
              <a:t>範例</a:t>
            </a:r>
            <a:r>
              <a:rPr lang="en-US" altLang="zh-TW" dirty="0"/>
              <a:t>9.3</a:t>
            </a:r>
            <a:r>
              <a:rPr lang="zh-TW" altLang="zh-TW" dirty="0"/>
              <a:t>中所得到</a:t>
            </a:r>
            <a:r>
              <a:rPr lang="en-US" altLang="zh-TW" dirty="0"/>
              <a:t> </a:t>
            </a:r>
            <a:r>
              <a:rPr lang="en-US" altLang="zh-TW" dirty="0" smtClean="0"/>
              <a:t>              </a:t>
            </a:r>
            <a:r>
              <a:rPr lang="zh-TW" altLang="zh-TW" dirty="0" smtClean="0"/>
              <a:t>時</a:t>
            </a:r>
            <a:r>
              <a:rPr lang="zh-TW" altLang="zh-TW" dirty="0"/>
              <a:t>的樣本大小的解</a:t>
            </a:r>
            <a:r>
              <a:rPr lang="en-US" altLang="zh-TW" dirty="0"/>
              <a:t> </a:t>
            </a:r>
            <a:r>
              <a:rPr lang="en-US" altLang="zh-TW" dirty="0" smtClean="0"/>
              <a:t>            </a:t>
            </a:r>
            <a:r>
              <a:rPr lang="zh-TW" altLang="zh-TW" dirty="0" smtClean="0"/>
              <a:t>，</a:t>
            </a:r>
            <a:r>
              <a:rPr lang="zh-TW" altLang="zh-TW" dirty="0"/>
              <a:t>從</a:t>
            </a:r>
            <a:r>
              <a:rPr lang="zh-TW" altLang="zh-TW" dirty="0" smtClean="0"/>
              <a:t>該</a:t>
            </a:r>
            <a:endParaRPr lang="en-US" altLang="zh-TW" dirty="0" smtClean="0"/>
          </a:p>
          <a:p>
            <a:pPr marL="0" indent="0">
              <a:spcBef>
                <a:spcPts val="0"/>
              </a:spcBef>
              <a:buNone/>
            </a:pPr>
            <a:r>
              <a:rPr lang="en-US" altLang="zh-TW" dirty="0"/>
              <a:t> </a:t>
            </a:r>
            <a:r>
              <a:rPr lang="en-US" altLang="zh-TW" dirty="0" smtClean="0"/>
              <a:t>   </a:t>
            </a:r>
            <a:r>
              <a:rPr lang="zh-TW" altLang="zh-TW" dirty="0" smtClean="0"/>
              <a:t>實線</a:t>
            </a:r>
            <a:r>
              <a:rPr lang="zh-TW" altLang="zh-TW" dirty="0"/>
              <a:t>可輕易得到驗證。此曲線可用來估測其他</a:t>
            </a:r>
            <a:r>
              <a:rPr lang="en-US" altLang="zh-TW" dirty="0"/>
              <a:t> </a:t>
            </a:r>
            <a:r>
              <a:rPr lang="en-US" altLang="zh-TW" dirty="0" smtClean="0"/>
              <a:t>    </a:t>
            </a:r>
            <a:r>
              <a:rPr lang="zh-TW" altLang="zh-TW" dirty="0" smtClean="0"/>
              <a:t>值</a:t>
            </a:r>
            <a:r>
              <a:rPr lang="zh-TW" altLang="zh-TW" dirty="0"/>
              <a:t>所需的</a:t>
            </a:r>
            <a:r>
              <a:rPr lang="zh-TW" altLang="zh-TW" dirty="0" smtClean="0"/>
              <a:t>樣</a:t>
            </a:r>
            <a:endParaRPr lang="en-US" altLang="zh-TW" dirty="0" smtClean="0"/>
          </a:p>
          <a:p>
            <a:pPr marL="0" indent="0">
              <a:spcBef>
                <a:spcPts val="0"/>
              </a:spcBef>
              <a:buNone/>
            </a:pPr>
            <a:r>
              <a:rPr lang="en-US" altLang="zh-TW" dirty="0"/>
              <a:t> </a:t>
            </a:r>
            <a:r>
              <a:rPr lang="en-US" altLang="zh-TW" dirty="0" smtClean="0"/>
              <a:t>   </a:t>
            </a:r>
            <a:r>
              <a:rPr lang="zh-TW" altLang="zh-TW" dirty="0" smtClean="0"/>
              <a:t>本</a:t>
            </a:r>
            <a:r>
              <a:rPr lang="zh-TW" altLang="zh-TW" dirty="0"/>
              <a:t>大小。此外，為了反映</a:t>
            </a:r>
            <a:r>
              <a:rPr lang="en-US" altLang="zh-TW" dirty="0"/>
              <a:t> </a:t>
            </a:r>
            <a:r>
              <a:rPr lang="en-US" altLang="zh-TW" dirty="0" smtClean="0"/>
              <a:t>    </a:t>
            </a:r>
            <a:r>
              <a:rPr lang="zh-TW" altLang="zh-TW" dirty="0" smtClean="0"/>
              <a:t>與</a:t>
            </a:r>
            <a:r>
              <a:rPr lang="en-US" altLang="zh-TW" dirty="0" smtClean="0"/>
              <a:t>      </a:t>
            </a:r>
            <a:r>
              <a:rPr lang="zh-TW" altLang="zh-TW" dirty="0" smtClean="0"/>
              <a:t>有關</a:t>
            </a:r>
            <a:r>
              <a:rPr lang="zh-TW" altLang="zh-TW" dirty="0"/>
              <a:t>的特性，對於以兩</a:t>
            </a:r>
            <a:r>
              <a:rPr lang="zh-TW" altLang="zh-TW" dirty="0" smtClean="0"/>
              <a:t>條</a:t>
            </a:r>
            <a:endParaRPr lang="en-US" altLang="zh-TW" dirty="0" smtClean="0"/>
          </a:p>
          <a:p>
            <a:pPr marL="0" indent="0">
              <a:spcBef>
                <a:spcPts val="0"/>
              </a:spcBef>
              <a:buNone/>
            </a:pPr>
            <a:r>
              <a:rPr lang="en-US" altLang="zh-TW" dirty="0"/>
              <a:t> </a:t>
            </a:r>
            <a:r>
              <a:rPr lang="en-US" altLang="zh-TW" dirty="0" smtClean="0"/>
              <a:t>   </a:t>
            </a:r>
            <a:r>
              <a:rPr lang="zh-TW" altLang="zh-TW" dirty="0" smtClean="0"/>
              <a:t>虛線</a:t>
            </a:r>
            <a:r>
              <a:rPr lang="zh-TW" altLang="zh-TW" dirty="0"/>
              <a:t>表示的另兩個</a:t>
            </a:r>
            <a:r>
              <a:rPr lang="en-US" altLang="zh-TW" dirty="0"/>
              <a:t> </a:t>
            </a:r>
            <a:r>
              <a:rPr lang="en-US" altLang="zh-TW" dirty="0" smtClean="0"/>
              <a:t>     </a:t>
            </a:r>
            <a:r>
              <a:rPr lang="zh-TW" altLang="zh-TW" dirty="0" smtClean="0"/>
              <a:t>值</a:t>
            </a:r>
            <a:r>
              <a:rPr lang="zh-TW" altLang="zh-TW" dirty="0"/>
              <a:t>的結果也顯示於圖</a:t>
            </a:r>
            <a:r>
              <a:rPr lang="en-US" altLang="zh-TW" dirty="0"/>
              <a:t>9.4</a:t>
            </a:r>
            <a:r>
              <a:rPr lang="zh-TW" altLang="zh-TW" dirty="0"/>
              <a:t>中。這三條</a:t>
            </a:r>
            <a:r>
              <a:rPr lang="zh-TW" altLang="zh-TW" dirty="0" smtClean="0"/>
              <a:t>曲</a:t>
            </a:r>
            <a:endParaRPr lang="en-US" altLang="zh-TW" dirty="0" smtClean="0"/>
          </a:p>
          <a:p>
            <a:pPr marL="0" indent="0">
              <a:spcBef>
                <a:spcPts val="0"/>
              </a:spcBef>
              <a:buNone/>
            </a:pPr>
            <a:r>
              <a:rPr lang="en-US" altLang="zh-TW" dirty="0"/>
              <a:t> </a:t>
            </a:r>
            <a:r>
              <a:rPr lang="en-US" altLang="zh-TW" dirty="0" smtClean="0"/>
              <a:t>   </a:t>
            </a:r>
            <a:r>
              <a:rPr lang="zh-TW" altLang="zh-TW" dirty="0" smtClean="0"/>
              <a:t>線</a:t>
            </a:r>
            <a:r>
              <a:rPr lang="zh-TW" altLang="zh-TW" dirty="0"/>
              <a:t>告訴我們，當</a:t>
            </a:r>
            <a:r>
              <a:rPr lang="en-US" altLang="zh-TW" dirty="0"/>
              <a:t> </a:t>
            </a:r>
            <a:r>
              <a:rPr lang="en-US" altLang="zh-TW" dirty="0" smtClean="0"/>
              <a:t>     </a:t>
            </a:r>
            <a:r>
              <a:rPr lang="zh-TW" altLang="zh-TW" dirty="0" smtClean="0"/>
              <a:t>離</a:t>
            </a:r>
            <a:r>
              <a:rPr lang="en-US" altLang="zh-TW" dirty="0" smtClean="0"/>
              <a:t>     </a:t>
            </a:r>
            <a:r>
              <a:rPr lang="zh-TW" altLang="zh-TW" dirty="0" smtClean="0"/>
              <a:t>越</a:t>
            </a:r>
            <a:r>
              <a:rPr lang="zh-TW" altLang="zh-TW" dirty="0"/>
              <a:t>遠時，在相同的樣本大小下，</a:t>
            </a:r>
            <a:r>
              <a:rPr lang="zh-TW" altLang="zh-TW" dirty="0" smtClean="0"/>
              <a:t>犯</a:t>
            </a:r>
            <a:endParaRPr lang="en-US" altLang="zh-TW" dirty="0" smtClean="0"/>
          </a:p>
          <a:p>
            <a:pPr marL="0" indent="0">
              <a:spcBef>
                <a:spcPts val="0"/>
              </a:spcBef>
              <a:buNone/>
            </a:pPr>
            <a:r>
              <a:rPr lang="en-US" altLang="zh-TW" dirty="0"/>
              <a:t> </a:t>
            </a:r>
            <a:r>
              <a:rPr lang="en-US" altLang="zh-TW" dirty="0" smtClean="0"/>
              <a:t>   </a:t>
            </a:r>
            <a:r>
              <a:rPr lang="zh-TW" altLang="zh-TW" dirty="0" smtClean="0"/>
              <a:t>第二</a:t>
            </a:r>
            <a:r>
              <a:rPr lang="zh-TW" altLang="zh-TW" dirty="0"/>
              <a:t>型錯誤的機會越小；另一個看法是，在相同的第二型</a:t>
            </a:r>
            <a:r>
              <a:rPr lang="zh-TW" altLang="zh-TW" dirty="0" smtClean="0"/>
              <a:t>錯</a:t>
            </a:r>
            <a:endParaRPr lang="en-US" altLang="zh-TW" dirty="0" smtClean="0"/>
          </a:p>
          <a:p>
            <a:pPr marL="0" indent="0">
              <a:spcBef>
                <a:spcPts val="0"/>
              </a:spcBef>
              <a:buNone/>
            </a:pPr>
            <a:r>
              <a:rPr lang="en-US" altLang="zh-TW" dirty="0"/>
              <a:t> </a:t>
            </a:r>
            <a:r>
              <a:rPr lang="en-US" altLang="zh-TW" dirty="0" smtClean="0"/>
              <a:t>   </a:t>
            </a:r>
            <a:r>
              <a:rPr lang="zh-TW" altLang="zh-TW" dirty="0" smtClean="0"/>
              <a:t>誤</a:t>
            </a:r>
            <a:r>
              <a:rPr lang="zh-TW" altLang="zh-TW" dirty="0"/>
              <a:t>的水準下，所需要的樣本大小也越小。</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918376030"/>
              </p:ext>
            </p:extLst>
          </p:nvPr>
        </p:nvGraphicFramePr>
        <p:xfrm>
          <a:off x="7588009" y="1808864"/>
          <a:ext cx="1304471" cy="396000"/>
        </p:xfrm>
        <a:graphic>
          <a:graphicData uri="http://schemas.openxmlformats.org/presentationml/2006/ole">
            <mc:AlternateContent xmlns:mc="http://schemas.openxmlformats.org/markup-compatibility/2006">
              <mc:Choice xmlns:v="urn:schemas-microsoft-com:vml" Requires="v">
                <p:oleObj spid="_x0000_s343087" name="Equation" r:id="rId3" imgW="711000" imgH="215640" progId="Equation.DSMT4">
                  <p:embed/>
                </p:oleObj>
              </mc:Choice>
              <mc:Fallback>
                <p:oleObj name="Equation" r:id="rId3" imgW="711000" imgH="215640" progId="Equation.DSMT4">
                  <p:embed/>
                  <p:pic>
                    <p:nvPicPr>
                      <p:cNvPr id="0" name=""/>
                      <p:cNvPicPr/>
                      <p:nvPr/>
                    </p:nvPicPr>
                    <p:blipFill>
                      <a:blip r:embed="rId4"/>
                      <a:stretch>
                        <a:fillRect/>
                      </a:stretch>
                    </p:blipFill>
                    <p:spPr>
                      <a:xfrm>
                        <a:off x="7588009" y="1808864"/>
                        <a:ext cx="1304471" cy="396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1883864372"/>
              </p:ext>
            </p:extLst>
          </p:nvPr>
        </p:nvGraphicFramePr>
        <p:xfrm>
          <a:off x="3276000" y="2268000"/>
          <a:ext cx="1108800" cy="378000"/>
        </p:xfrm>
        <a:graphic>
          <a:graphicData uri="http://schemas.openxmlformats.org/presentationml/2006/ole">
            <mc:AlternateContent xmlns:mc="http://schemas.openxmlformats.org/markup-compatibility/2006">
              <mc:Choice xmlns:v="urn:schemas-microsoft-com:vml" Requires="v">
                <p:oleObj spid="_x0000_s343088" name="Equation" r:id="rId5" imgW="558720" imgH="190440" progId="Equation.DSMT4">
                  <p:embed/>
                </p:oleObj>
              </mc:Choice>
              <mc:Fallback>
                <p:oleObj name="Equation" r:id="rId5" imgW="558720" imgH="190440" progId="Equation.DSMT4">
                  <p:embed/>
                  <p:pic>
                    <p:nvPicPr>
                      <p:cNvPr id="0" name=""/>
                      <p:cNvPicPr/>
                      <p:nvPr/>
                    </p:nvPicPr>
                    <p:blipFill>
                      <a:blip r:embed="rId6"/>
                      <a:stretch>
                        <a:fillRect/>
                      </a:stretch>
                    </p:blipFill>
                    <p:spPr>
                      <a:xfrm>
                        <a:off x="3276000" y="2268000"/>
                        <a:ext cx="1108800" cy="378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3718507442"/>
              </p:ext>
            </p:extLst>
          </p:nvPr>
        </p:nvGraphicFramePr>
        <p:xfrm>
          <a:off x="6884675" y="2260800"/>
          <a:ext cx="999693" cy="342000"/>
        </p:xfrm>
        <a:graphic>
          <a:graphicData uri="http://schemas.openxmlformats.org/presentationml/2006/ole">
            <mc:AlternateContent xmlns:mc="http://schemas.openxmlformats.org/markup-compatibility/2006">
              <mc:Choice xmlns:v="urn:schemas-microsoft-com:vml" Requires="v">
                <p:oleObj spid="_x0000_s343089" name="Equation" r:id="rId7" imgW="482400" imgH="164880" progId="Equation.DSMT4">
                  <p:embed/>
                </p:oleObj>
              </mc:Choice>
              <mc:Fallback>
                <p:oleObj name="Equation" r:id="rId7" imgW="482400" imgH="164880" progId="Equation.DSMT4">
                  <p:embed/>
                  <p:pic>
                    <p:nvPicPr>
                      <p:cNvPr id="0" name=""/>
                      <p:cNvPicPr/>
                      <p:nvPr/>
                    </p:nvPicPr>
                    <p:blipFill>
                      <a:blip r:embed="rId8"/>
                      <a:stretch>
                        <a:fillRect/>
                      </a:stretch>
                    </p:blipFill>
                    <p:spPr>
                      <a:xfrm>
                        <a:off x="6884675" y="2260800"/>
                        <a:ext cx="999693" cy="342000"/>
                      </a:xfrm>
                      <a:prstGeom prst="rect">
                        <a:avLst/>
                      </a:prstGeom>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1989545558"/>
              </p:ext>
            </p:extLst>
          </p:nvPr>
        </p:nvGraphicFramePr>
        <p:xfrm>
          <a:off x="6876256" y="2682000"/>
          <a:ext cx="288000" cy="360000"/>
        </p:xfrm>
        <a:graphic>
          <a:graphicData uri="http://schemas.openxmlformats.org/presentationml/2006/ole">
            <mc:AlternateContent xmlns:mc="http://schemas.openxmlformats.org/markup-compatibility/2006">
              <mc:Choice xmlns:v="urn:schemas-microsoft-com:vml" Requires="v">
                <p:oleObj spid="_x0000_s343090" name="Equation" r:id="rId9" imgW="152280" imgH="190440" progId="Equation.DSMT4">
                  <p:embed/>
                </p:oleObj>
              </mc:Choice>
              <mc:Fallback>
                <p:oleObj name="Equation" r:id="rId9" imgW="152280" imgH="190440" progId="Equation.DSMT4">
                  <p:embed/>
                  <p:pic>
                    <p:nvPicPr>
                      <p:cNvPr id="0" name=""/>
                      <p:cNvPicPr/>
                      <p:nvPr/>
                    </p:nvPicPr>
                    <p:blipFill>
                      <a:blip r:embed="rId10"/>
                      <a:stretch>
                        <a:fillRect/>
                      </a:stretch>
                    </p:blipFill>
                    <p:spPr>
                      <a:xfrm>
                        <a:off x="6876256" y="2682000"/>
                        <a:ext cx="288000" cy="360000"/>
                      </a:xfrm>
                      <a:prstGeom prst="rect">
                        <a:avLst/>
                      </a:prstGeom>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465891652"/>
              </p:ext>
            </p:extLst>
          </p:nvPr>
        </p:nvGraphicFramePr>
        <p:xfrm>
          <a:off x="4122000" y="3096000"/>
          <a:ext cx="288000" cy="360000"/>
        </p:xfrm>
        <a:graphic>
          <a:graphicData uri="http://schemas.openxmlformats.org/presentationml/2006/ole">
            <mc:AlternateContent xmlns:mc="http://schemas.openxmlformats.org/markup-compatibility/2006">
              <mc:Choice xmlns:v="urn:schemas-microsoft-com:vml" Requires="v">
                <p:oleObj spid="_x0000_s343091" name="Equation" r:id="rId11" imgW="152280" imgH="190440" progId="Equation.DSMT4">
                  <p:embed/>
                </p:oleObj>
              </mc:Choice>
              <mc:Fallback>
                <p:oleObj name="Equation" r:id="rId11" imgW="152280" imgH="190440" progId="Equation.DSMT4">
                  <p:embed/>
                  <p:pic>
                    <p:nvPicPr>
                      <p:cNvPr id="0" name=""/>
                      <p:cNvPicPr/>
                      <p:nvPr/>
                    </p:nvPicPr>
                    <p:blipFill>
                      <a:blip r:embed="rId12"/>
                      <a:stretch>
                        <a:fillRect/>
                      </a:stretch>
                    </p:blipFill>
                    <p:spPr>
                      <a:xfrm>
                        <a:off x="4122000" y="3096000"/>
                        <a:ext cx="288000" cy="360000"/>
                      </a:xfrm>
                      <a:prstGeom prst="rect">
                        <a:avLst/>
                      </a:prstGeom>
                    </p:spPr>
                  </p:pic>
                </p:oleObj>
              </mc:Fallback>
            </mc:AlternateContent>
          </a:graphicData>
        </a:graphic>
      </p:graphicFrame>
      <p:graphicFrame>
        <p:nvGraphicFramePr>
          <p:cNvPr id="9" name="物件 8"/>
          <p:cNvGraphicFramePr>
            <a:graphicFrameLocks noChangeAspect="1"/>
          </p:cNvGraphicFramePr>
          <p:nvPr>
            <p:extLst>
              <p:ext uri="{D42A27DB-BD31-4B8C-83A1-F6EECF244321}">
                <p14:modId xmlns:p14="http://schemas.microsoft.com/office/powerpoint/2010/main" val="437848623"/>
              </p:ext>
            </p:extLst>
          </p:nvPr>
        </p:nvGraphicFramePr>
        <p:xfrm>
          <a:off x="4788024" y="3042000"/>
          <a:ext cx="420750" cy="396000"/>
        </p:xfrm>
        <a:graphic>
          <a:graphicData uri="http://schemas.openxmlformats.org/presentationml/2006/ole">
            <mc:AlternateContent xmlns:mc="http://schemas.openxmlformats.org/markup-compatibility/2006">
              <mc:Choice xmlns:v="urn:schemas-microsoft-com:vml" Requires="v">
                <p:oleObj spid="_x0000_s343092" name="Equation" r:id="rId13" imgW="215640" imgH="203040" progId="Equation.DSMT4">
                  <p:embed/>
                </p:oleObj>
              </mc:Choice>
              <mc:Fallback>
                <p:oleObj name="Equation" r:id="rId13" imgW="215640" imgH="203040" progId="Equation.DSMT4">
                  <p:embed/>
                  <p:pic>
                    <p:nvPicPr>
                      <p:cNvPr id="0" name=""/>
                      <p:cNvPicPr/>
                      <p:nvPr/>
                    </p:nvPicPr>
                    <p:blipFill>
                      <a:blip r:embed="rId14"/>
                      <a:stretch>
                        <a:fillRect/>
                      </a:stretch>
                    </p:blipFill>
                    <p:spPr>
                      <a:xfrm>
                        <a:off x="4788024" y="3042000"/>
                        <a:ext cx="420750" cy="396000"/>
                      </a:xfrm>
                      <a:prstGeom prst="rect">
                        <a:avLst/>
                      </a:prstGeom>
                    </p:spPr>
                  </p:pic>
                </p:oleObj>
              </mc:Fallback>
            </mc:AlternateContent>
          </a:graphicData>
        </a:graphic>
      </p:graphicFrame>
      <p:graphicFrame>
        <p:nvGraphicFramePr>
          <p:cNvPr id="10" name="物件 9"/>
          <p:cNvGraphicFramePr>
            <a:graphicFrameLocks noChangeAspect="1"/>
          </p:cNvGraphicFramePr>
          <p:nvPr>
            <p:extLst>
              <p:ext uri="{D42A27DB-BD31-4B8C-83A1-F6EECF244321}">
                <p14:modId xmlns:p14="http://schemas.microsoft.com/office/powerpoint/2010/main" val="1985420113"/>
              </p:ext>
            </p:extLst>
          </p:nvPr>
        </p:nvGraphicFramePr>
        <p:xfrm>
          <a:off x="3203848" y="3445200"/>
          <a:ext cx="420750" cy="396000"/>
        </p:xfrm>
        <a:graphic>
          <a:graphicData uri="http://schemas.openxmlformats.org/presentationml/2006/ole">
            <mc:AlternateContent xmlns:mc="http://schemas.openxmlformats.org/markup-compatibility/2006">
              <mc:Choice xmlns:v="urn:schemas-microsoft-com:vml" Requires="v">
                <p:oleObj spid="_x0000_s343093" name="Equation" r:id="rId15" imgW="215640" imgH="203040" progId="Equation.DSMT4">
                  <p:embed/>
                </p:oleObj>
              </mc:Choice>
              <mc:Fallback>
                <p:oleObj name="Equation" r:id="rId15" imgW="215640" imgH="203040" progId="Equation.DSMT4">
                  <p:embed/>
                  <p:pic>
                    <p:nvPicPr>
                      <p:cNvPr id="0" name=""/>
                      <p:cNvPicPr/>
                      <p:nvPr/>
                    </p:nvPicPr>
                    <p:blipFill>
                      <a:blip r:embed="rId16"/>
                      <a:stretch>
                        <a:fillRect/>
                      </a:stretch>
                    </p:blipFill>
                    <p:spPr>
                      <a:xfrm>
                        <a:off x="3203848" y="3445200"/>
                        <a:ext cx="420750" cy="396000"/>
                      </a:xfrm>
                      <a:prstGeom prst="rect">
                        <a:avLst/>
                      </a:prstGeom>
                    </p:spPr>
                  </p:pic>
                </p:oleObj>
              </mc:Fallback>
            </mc:AlternateContent>
          </a:graphicData>
        </a:graphic>
      </p:graphicFrame>
      <p:graphicFrame>
        <p:nvGraphicFramePr>
          <p:cNvPr id="11" name="物件 10"/>
          <p:cNvGraphicFramePr>
            <a:graphicFrameLocks noChangeAspect="1"/>
          </p:cNvGraphicFramePr>
          <p:nvPr>
            <p:extLst>
              <p:ext uri="{D42A27DB-BD31-4B8C-83A1-F6EECF244321}">
                <p14:modId xmlns:p14="http://schemas.microsoft.com/office/powerpoint/2010/main" val="3796566592"/>
              </p:ext>
            </p:extLst>
          </p:nvPr>
        </p:nvGraphicFramePr>
        <p:xfrm>
          <a:off x="2855106" y="3861048"/>
          <a:ext cx="420750" cy="396000"/>
        </p:xfrm>
        <a:graphic>
          <a:graphicData uri="http://schemas.openxmlformats.org/presentationml/2006/ole">
            <mc:AlternateContent xmlns:mc="http://schemas.openxmlformats.org/markup-compatibility/2006">
              <mc:Choice xmlns:v="urn:schemas-microsoft-com:vml" Requires="v">
                <p:oleObj spid="_x0000_s343094" name="Equation" r:id="rId17" imgW="215640" imgH="203040" progId="Equation.DSMT4">
                  <p:embed/>
                </p:oleObj>
              </mc:Choice>
              <mc:Fallback>
                <p:oleObj name="Equation" r:id="rId17" imgW="215640" imgH="203040" progId="Equation.DSMT4">
                  <p:embed/>
                  <p:pic>
                    <p:nvPicPr>
                      <p:cNvPr id="0" name=""/>
                      <p:cNvPicPr/>
                      <p:nvPr/>
                    </p:nvPicPr>
                    <p:blipFill>
                      <a:blip r:embed="rId18"/>
                      <a:stretch>
                        <a:fillRect/>
                      </a:stretch>
                    </p:blipFill>
                    <p:spPr>
                      <a:xfrm>
                        <a:off x="2855106" y="3861048"/>
                        <a:ext cx="420750" cy="396000"/>
                      </a:xfrm>
                      <a:prstGeom prst="rect">
                        <a:avLst/>
                      </a:prstGeom>
                    </p:spPr>
                  </p:pic>
                </p:oleObj>
              </mc:Fallback>
            </mc:AlternateContent>
          </a:graphicData>
        </a:graphic>
      </p:graphicFrame>
      <p:graphicFrame>
        <p:nvGraphicFramePr>
          <p:cNvPr id="12" name="物件 11"/>
          <p:cNvGraphicFramePr>
            <a:graphicFrameLocks noChangeAspect="1"/>
          </p:cNvGraphicFramePr>
          <p:nvPr>
            <p:extLst>
              <p:ext uri="{D42A27DB-BD31-4B8C-83A1-F6EECF244321}">
                <p14:modId xmlns:p14="http://schemas.microsoft.com/office/powerpoint/2010/main" val="3768212648"/>
              </p:ext>
            </p:extLst>
          </p:nvPr>
        </p:nvGraphicFramePr>
        <p:xfrm>
          <a:off x="3636000" y="3861048"/>
          <a:ext cx="326118" cy="396000"/>
        </p:xfrm>
        <a:graphic>
          <a:graphicData uri="http://schemas.openxmlformats.org/presentationml/2006/ole">
            <mc:AlternateContent xmlns:mc="http://schemas.openxmlformats.org/markup-compatibility/2006">
              <mc:Choice xmlns:v="urn:schemas-microsoft-com:vml" Requires="v">
                <p:oleObj spid="_x0000_s343095" name="Equation" r:id="rId19" imgW="177480" imgH="215640" progId="Equation.DSMT4">
                  <p:embed/>
                </p:oleObj>
              </mc:Choice>
              <mc:Fallback>
                <p:oleObj name="Equation" r:id="rId19" imgW="177480" imgH="215640" progId="Equation.DSMT4">
                  <p:embed/>
                  <p:pic>
                    <p:nvPicPr>
                      <p:cNvPr id="0" name=""/>
                      <p:cNvPicPr/>
                      <p:nvPr/>
                    </p:nvPicPr>
                    <p:blipFill>
                      <a:blip r:embed="rId20"/>
                      <a:stretch>
                        <a:fillRect/>
                      </a:stretch>
                    </p:blipFill>
                    <p:spPr>
                      <a:xfrm>
                        <a:off x="3636000" y="3861048"/>
                        <a:ext cx="326118" cy="396000"/>
                      </a:xfrm>
                      <a:prstGeom prst="rect">
                        <a:avLst/>
                      </a:prstGeom>
                    </p:spPr>
                  </p:pic>
                </p:oleObj>
              </mc:Fallback>
            </mc:AlternateContent>
          </a:graphicData>
        </a:graphic>
      </p:graphicFrame>
    </p:spTree>
    <p:extLst>
      <p:ext uri="{BB962C8B-B14F-4D97-AF65-F5344CB8AC3E}">
        <p14:creationId xmlns:p14="http://schemas.microsoft.com/office/powerpoint/2010/main" val="713992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9.2  </a:t>
            </a:r>
            <a:r>
              <a:rPr lang="zh-TW" altLang="zh-TW" dirty="0" smtClean="0"/>
              <a:t>檢定</a:t>
            </a:r>
            <a:r>
              <a:rPr lang="zh-TW" altLang="zh-TW" dirty="0"/>
              <a:t>統計量及其應用</a:t>
            </a:r>
            <a:endParaRPr lang="zh-TW" altLang="en-US" dirty="0"/>
          </a:p>
        </p:txBody>
      </p:sp>
      <p:sp>
        <p:nvSpPr>
          <p:cNvPr id="3" name="內容版面配置區 2"/>
          <p:cNvSpPr>
            <a:spLocks noGrp="1"/>
          </p:cNvSpPr>
          <p:nvPr>
            <p:ph idx="1"/>
          </p:nvPr>
        </p:nvSpPr>
        <p:spPr/>
        <p:txBody>
          <a:bodyPr/>
          <a:lstStyle/>
          <a:p>
            <a:r>
              <a:rPr lang="zh-TW" altLang="zh-TW" dirty="0"/>
              <a:t>現在如果</a:t>
            </a:r>
            <a:r>
              <a:rPr lang="en-US" altLang="zh-TW" dirty="0"/>
              <a:t> </a:t>
            </a:r>
            <a:r>
              <a:rPr lang="en-US" altLang="zh-TW" dirty="0" smtClean="0"/>
              <a:t>     </a:t>
            </a:r>
            <a:r>
              <a:rPr lang="zh-TW" altLang="zh-TW" dirty="0" smtClean="0"/>
              <a:t>未知</a:t>
            </a:r>
            <a:r>
              <a:rPr lang="zh-TW" altLang="zh-TW" dirty="0"/>
              <a:t>，則</a:t>
            </a:r>
            <a:r>
              <a:rPr lang="en-US" altLang="zh-TW" dirty="0"/>
              <a:t> </a:t>
            </a:r>
            <a:r>
              <a:rPr lang="en-US" altLang="zh-TW" dirty="0" smtClean="0"/>
              <a:t>     </a:t>
            </a:r>
            <a:r>
              <a:rPr lang="zh-TW" altLang="zh-TW" dirty="0" smtClean="0"/>
              <a:t>以</a:t>
            </a:r>
            <a:r>
              <a:rPr lang="zh-TW" altLang="zh-TW" dirty="0"/>
              <a:t>樣本標準</a:t>
            </a:r>
            <a:r>
              <a:rPr lang="zh-TW" altLang="zh-TW" dirty="0" smtClean="0"/>
              <a:t>差</a:t>
            </a:r>
            <a:r>
              <a:rPr lang="en-US" altLang="zh-TW" dirty="0" smtClean="0"/>
              <a:t> </a:t>
            </a:r>
            <a:r>
              <a:rPr lang="en-US" altLang="zh-TW" i="1" dirty="0" smtClean="0"/>
              <a:t>S </a:t>
            </a:r>
            <a:r>
              <a:rPr lang="zh-TW" altLang="zh-TW" dirty="0" smtClean="0"/>
              <a:t>取代</a:t>
            </a:r>
            <a:r>
              <a:rPr lang="zh-TW" altLang="zh-TW" dirty="0"/>
              <a:t>且標準常態分佈以有</a:t>
            </a:r>
            <a:r>
              <a:rPr lang="en-US" altLang="zh-TW" dirty="0"/>
              <a:t> </a:t>
            </a:r>
            <a:r>
              <a:rPr lang="en-US" altLang="zh-TW" dirty="0" smtClean="0"/>
              <a:t>        </a:t>
            </a:r>
            <a:r>
              <a:rPr lang="zh-TW" altLang="zh-TW" dirty="0" smtClean="0"/>
              <a:t>個</a:t>
            </a:r>
            <a:r>
              <a:rPr lang="zh-TW" altLang="zh-TW" dirty="0"/>
              <a:t>自由度</a:t>
            </a:r>
            <a:r>
              <a:rPr lang="zh-TW" altLang="zh-TW" dirty="0" smtClean="0"/>
              <a:t>的</a:t>
            </a:r>
            <a:r>
              <a:rPr lang="en-US" altLang="zh-TW" dirty="0" smtClean="0"/>
              <a:t> </a:t>
            </a:r>
            <a:r>
              <a:rPr lang="en-US" altLang="zh-TW" i="1" dirty="0" smtClean="0"/>
              <a:t>t</a:t>
            </a:r>
            <a:r>
              <a:rPr lang="en-US" altLang="zh-TW" dirty="0" smtClean="0"/>
              <a:t>-</a:t>
            </a:r>
            <a:r>
              <a:rPr lang="zh-TW" altLang="zh-TW" dirty="0"/>
              <a:t>分佈取代。對於雙邊假設</a:t>
            </a:r>
          </a:p>
          <a:p>
            <a:endParaRPr lang="en-US" altLang="zh-TW" dirty="0" smtClean="0"/>
          </a:p>
          <a:p>
            <a:endParaRPr lang="en-US" altLang="zh-TW" dirty="0"/>
          </a:p>
          <a:p>
            <a:r>
              <a:rPr lang="zh-TW" altLang="zh-TW" dirty="0"/>
              <a:t>不難推導出下列定理。</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4031744668"/>
              </p:ext>
            </p:extLst>
          </p:nvPr>
        </p:nvGraphicFramePr>
        <p:xfrm>
          <a:off x="1979712" y="1375200"/>
          <a:ext cx="408000" cy="432000"/>
        </p:xfrm>
        <a:graphic>
          <a:graphicData uri="http://schemas.openxmlformats.org/presentationml/2006/ole">
            <mc:AlternateContent xmlns:mc="http://schemas.openxmlformats.org/markup-compatibility/2006">
              <mc:Choice xmlns:v="urn:schemas-microsoft-com:vml" Requires="v">
                <p:oleObj spid="_x0000_s349206" name="Equation" r:id="rId3" imgW="215640" imgH="228600" progId="Equation.DSMT4">
                  <p:embed/>
                </p:oleObj>
              </mc:Choice>
              <mc:Fallback>
                <p:oleObj name="Equation" r:id="rId3" imgW="215640" imgH="228600" progId="Equation.DSMT4">
                  <p:embed/>
                  <p:pic>
                    <p:nvPicPr>
                      <p:cNvPr id="0" name=""/>
                      <p:cNvPicPr/>
                      <p:nvPr/>
                    </p:nvPicPr>
                    <p:blipFill>
                      <a:blip r:embed="rId4"/>
                      <a:stretch>
                        <a:fillRect/>
                      </a:stretch>
                    </p:blipFill>
                    <p:spPr>
                      <a:xfrm>
                        <a:off x="1979712" y="1375200"/>
                        <a:ext cx="408000" cy="432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4106427606"/>
              </p:ext>
            </p:extLst>
          </p:nvPr>
        </p:nvGraphicFramePr>
        <p:xfrm>
          <a:off x="3635896" y="1412776"/>
          <a:ext cx="420750" cy="396000"/>
        </p:xfrm>
        <a:graphic>
          <a:graphicData uri="http://schemas.openxmlformats.org/presentationml/2006/ole">
            <mc:AlternateContent xmlns:mc="http://schemas.openxmlformats.org/markup-compatibility/2006">
              <mc:Choice xmlns:v="urn:schemas-microsoft-com:vml" Requires="v">
                <p:oleObj spid="_x0000_s349207" name="Equation" r:id="rId5" imgW="215640" imgH="203040" progId="Equation.DSMT4">
                  <p:embed/>
                </p:oleObj>
              </mc:Choice>
              <mc:Fallback>
                <p:oleObj name="Equation" r:id="rId5" imgW="215640" imgH="203040" progId="Equation.DSMT4">
                  <p:embed/>
                  <p:pic>
                    <p:nvPicPr>
                      <p:cNvPr id="0" name=""/>
                      <p:cNvPicPr/>
                      <p:nvPr/>
                    </p:nvPicPr>
                    <p:blipFill>
                      <a:blip r:embed="rId6"/>
                      <a:stretch>
                        <a:fillRect/>
                      </a:stretch>
                    </p:blipFill>
                    <p:spPr>
                      <a:xfrm>
                        <a:off x="3635896" y="1412776"/>
                        <a:ext cx="420750" cy="396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2668790493"/>
              </p:ext>
            </p:extLst>
          </p:nvPr>
        </p:nvGraphicFramePr>
        <p:xfrm>
          <a:off x="1638000" y="1844824"/>
          <a:ext cx="664615" cy="360000"/>
        </p:xfrm>
        <a:graphic>
          <a:graphicData uri="http://schemas.openxmlformats.org/presentationml/2006/ole">
            <mc:AlternateContent xmlns:mc="http://schemas.openxmlformats.org/markup-compatibility/2006">
              <mc:Choice xmlns:v="urn:schemas-microsoft-com:vml" Requires="v">
                <p:oleObj spid="_x0000_s349208" name="Equation" r:id="rId7" imgW="304560" imgH="164880" progId="Equation.DSMT4">
                  <p:embed/>
                </p:oleObj>
              </mc:Choice>
              <mc:Fallback>
                <p:oleObj name="Equation" r:id="rId7" imgW="304560" imgH="164880" progId="Equation.DSMT4">
                  <p:embed/>
                  <p:pic>
                    <p:nvPicPr>
                      <p:cNvPr id="0" name=""/>
                      <p:cNvPicPr/>
                      <p:nvPr/>
                    </p:nvPicPr>
                    <p:blipFill>
                      <a:blip r:embed="rId8"/>
                      <a:stretch>
                        <a:fillRect/>
                      </a:stretch>
                    </p:blipFill>
                    <p:spPr>
                      <a:xfrm>
                        <a:off x="1638000" y="1844824"/>
                        <a:ext cx="664615" cy="360000"/>
                      </a:xfrm>
                      <a:prstGeom prst="rect">
                        <a:avLst/>
                      </a:prstGeom>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909080892"/>
              </p:ext>
            </p:extLst>
          </p:nvPr>
        </p:nvGraphicFramePr>
        <p:xfrm>
          <a:off x="3779912" y="2312968"/>
          <a:ext cx="1509883" cy="828000"/>
        </p:xfrm>
        <a:graphic>
          <a:graphicData uri="http://schemas.openxmlformats.org/presentationml/2006/ole">
            <mc:AlternateContent xmlns:mc="http://schemas.openxmlformats.org/markup-compatibility/2006">
              <mc:Choice xmlns:v="urn:schemas-microsoft-com:vml" Requires="v">
                <p:oleObj spid="_x0000_s349209" name="Equation" r:id="rId9" imgW="787320" imgH="431640" progId="Equation.DSMT4">
                  <p:embed/>
                </p:oleObj>
              </mc:Choice>
              <mc:Fallback>
                <p:oleObj name="Equation" r:id="rId9" imgW="787320" imgH="431640" progId="Equation.DSMT4">
                  <p:embed/>
                  <p:pic>
                    <p:nvPicPr>
                      <p:cNvPr id="0" name=""/>
                      <p:cNvPicPr/>
                      <p:nvPr/>
                    </p:nvPicPr>
                    <p:blipFill>
                      <a:blip r:embed="rId10"/>
                      <a:stretch>
                        <a:fillRect/>
                      </a:stretch>
                    </p:blipFill>
                    <p:spPr>
                      <a:xfrm>
                        <a:off x="3779912" y="2312968"/>
                        <a:ext cx="1509883" cy="828000"/>
                      </a:xfrm>
                      <a:prstGeom prst="rect">
                        <a:avLst/>
                      </a:prstGeom>
                    </p:spPr>
                  </p:pic>
                </p:oleObj>
              </mc:Fallback>
            </mc:AlternateContent>
          </a:graphicData>
        </a:graphic>
      </p:graphicFrame>
    </p:spTree>
    <p:extLst>
      <p:ext uri="{BB962C8B-B14F-4D97-AF65-F5344CB8AC3E}">
        <p14:creationId xmlns:p14="http://schemas.microsoft.com/office/powerpoint/2010/main" val="71399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9.2  </a:t>
            </a:r>
            <a:r>
              <a:rPr lang="zh-TW" altLang="zh-TW" dirty="0" smtClean="0"/>
              <a:t>檢定</a:t>
            </a:r>
            <a:r>
              <a:rPr lang="zh-TW" altLang="zh-TW" dirty="0"/>
              <a:t>統計量及其應用</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44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16832"/>
            <a:ext cx="7200800" cy="3236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65999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9.1  </a:t>
            </a:r>
            <a:r>
              <a:rPr lang="zh-TW" altLang="zh-TW" dirty="0" smtClean="0"/>
              <a:t>簡介</a:t>
            </a:r>
            <a:endParaRPr lang="zh-TW" altLang="en-US" dirty="0"/>
          </a:p>
        </p:txBody>
      </p:sp>
      <p:sp>
        <p:nvSpPr>
          <p:cNvPr id="3" name="內容版面配置區 2"/>
          <p:cNvSpPr>
            <a:spLocks noGrp="1"/>
          </p:cNvSpPr>
          <p:nvPr>
            <p:ph idx="1"/>
          </p:nvPr>
        </p:nvSpPr>
        <p:spPr/>
        <p:txBody>
          <a:bodyPr/>
          <a:lstStyle/>
          <a:p>
            <a:r>
              <a:rPr lang="zh-TW" altLang="zh-TW" dirty="0"/>
              <a:t>本章將發展假設檢測程序以供決策之用。和前一章一樣，我們想對一個未知的參數給個陳述，不過上一章的重點是求該參數的一個估測，本章則是要發展一個新程序，此程序對參數給定一個假定值，然後使用從樣本來的資訊來證實這個假定值的說法是否可接受。</a:t>
            </a:r>
            <a:endParaRPr lang="zh-TW" altLang="en-US" dirty="0"/>
          </a:p>
        </p:txBody>
      </p:sp>
    </p:spTree>
    <p:extLst>
      <p:ext uri="{BB962C8B-B14F-4D97-AF65-F5344CB8AC3E}">
        <p14:creationId xmlns:p14="http://schemas.microsoft.com/office/powerpoint/2010/main" val="6634106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9.2  </a:t>
            </a:r>
            <a:r>
              <a:rPr lang="zh-TW" altLang="zh-TW" dirty="0" smtClean="0"/>
              <a:t>檢定</a:t>
            </a:r>
            <a:r>
              <a:rPr lang="zh-TW" altLang="zh-TW" dirty="0"/>
              <a:t>統計量及其應用</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45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340768"/>
            <a:ext cx="5545867"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65999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9.2  </a:t>
            </a:r>
            <a:r>
              <a:rPr lang="zh-TW" altLang="zh-TW" dirty="0" smtClean="0"/>
              <a:t>檢定</a:t>
            </a:r>
            <a:r>
              <a:rPr lang="zh-TW" altLang="zh-TW" dirty="0"/>
              <a:t>統計量及其應用</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461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156370"/>
            <a:ext cx="6387533" cy="314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65999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9.3  </a:t>
            </a:r>
            <a:r>
              <a:rPr lang="zh-TW" altLang="zh-TW" dirty="0" smtClean="0"/>
              <a:t>假設</a:t>
            </a:r>
            <a:r>
              <a:rPr lang="zh-TW" altLang="zh-TW" dirty="0"/>
              <a:t>檢定的</a:t>
            </a:r>
            <a:r>
              <a:rPr lang="en-US" altLang="zh-TW" i="1" dirty="0"/>
              <a:t>p</a:t>
            </a:r>
            <a:r>
              <a:rPr lang="en-US" altLang="zh-TW" dirty="0"/>
              <a:t>-</a:t>
            </a:r>
            <a:r>
              <a:rPr lang="zh-TW" altLang="zh-TW" dirty="0"/>
              <a:t>值法</a:t>
            </a:r>
            <a:endParaRPr lang="zh-TW" altLang="en-US" dirty="0"/>
          </a:p>
        </p:txBody>
      </p:sp>
      <p:sp>
        <p:nvSpPr>
          <p:cNvPr id="3" name="內容版面配置區 2"/>
          <p:cNvSpPr>
            <a:spLocks noGrp="1"/>
          </p:cNvSpPr>
          <p:nvPr>
            <p:ph idx="1"/>
          </p:nvPr>
        </p:nvSpPr>
        <p:spPr/>
        <p:txBody>
          <a:bodyPr/>
          <a:lstStyle/>
          <a:p>
            <a:r>
              <a:rPr lang="en-US" altLang="zh-TW" i="1" dirty="0" smtClean="0"/>
              <a:t> p</a:t>
            </a:r>
            <a:r>
              <a:rPr lang="en-US" altLang="zh-TW" dirty="0" smtClean="0"/>
              <a:t>-</a:t>
            </a:r>
            <a:r>
              <a:rPr lang="zh-TW" altLang="zh-TW" dirty="0"/>
              <a:t>值</a:t>
            </a:r>
            <a:r>
              <a:rPr lang="en-US" altLang="zh-TW" dirty="0"/>
              <a:t> (</a:t>
            </a:r>
            <a:r>
              <a:rPr lang="en-US" altLang="zh-TW" i="1" dirty="0"/>
              <a:t>p</a:t>
            </a:r>
            <a:r>
              <a:rPr lang="en-US" altLang="zh-TW" dirty="0"/>
              <a:t>-value) </a:t>
            </a:r>
            <a:r>
              <a:rPr lang="zh-TW" altLang="zh-TW" dirty="0"/>
              <a:t>的定義如下：假定虛無</a:t>
            </a:r>
            <a:r>
              <a:rPr lang="zh-TW" altLang="zh-TW" dirty="0" smtClean="0"/>
              <a:t>假設</a:t>
            </a:r>
            <a:r>
              <a:rPr lang="en-US" altLang="zh-TW" dirty="0" smtClean="0"/>
              <a:t>      </a:t>
            </a:r>
            <a:r>
              <a:rPr lang="zh-TW" altLang="zh-TW" dirty="0" smtClean="0"/>
              <a:t>為</a:t>
            </a:r>
            <a:r>
              <a:rPr lang="zh-TW" altLang="zh-TW" dirty="0"/>
              <a:t>真，</a:t>
            </a:r>
            <a:r>
              <a:rPr lang="en-US" altLang="zh-TW" i="1" dirty="0"/>
              <a:t>p</a:t>
            </a:r>
            <a:r>
              <a:rPr lang="en-US" altLang="zh-TW" dirty="0"/>
              <a:t>-</a:t>
            </a:r>
            <a:r>
              <a:rPr lang="zh-TW" altLang="zh-TW" dirty="0"/>
              <a:t>值是得到等於或比現在實際觀察到的值還極端的結果的機率。參考圖</a:t>
            </a:r>
            <a:r>
              <a:rPr lang="en-US" altLang="zh-TW" dirty="0"/>
              <a:t>9.7</a:t>
            </a:r>
            <a:r>
              <a:rPr lang="zh-TW" altLang="zh-TW" dirty="0"/>
              <a:t>。給一資料點</a:t>
            </a:r>
            <a:r>
              <a:rPr lang="en-US" altLang="zh-TW" dirty="0"/>
              <a:t> ( </a:t>
            </a:r>
            <a:r>
              <a:rPr lang="zh-TW" altLang="zh-TW" dirty="0"/>
              <a:t>比方說是樣本平均數</a:t>
            </a:r>
            <a:r>
              <a:rPr lang="en-US" altLang="zh-TW" dirty="0"/>
              <a:t> )</a:t>
            </a:r>
            <a:r>
              <a:rPr lang="zh-TW" altLang="zh-TW" dirty="0"/>
              <a:t>，則在</a:t>
            </a:r>
            <a:r>
              <a:rPr lang="en-US" altLang="zh-TW" dirty="0"/>
              <a:t>PDF</a:t>
            </a:r>
            <a:r>
              <a:rPr lang="zh-TW" altLang="zh-TW" dirty="0"/>
              <a:t>之下且在該資料點右方的面積即</a:t>
            </a:r>
            <a:r>
              <a:rPr lang="zh-TW" altLang="zh-TW" dirty="0" smtClean="0"/>
              <a:t>為</a:t>
            </a:r>
            <a:r>
              <a:rPr lang="en-US" altLang="zh-TW" dirty="0" smtClean="0"/>
              <a:t> </a:t>
            </a:r>
            <a:r>
              <a:rPr lang="en-US" altLang="zh-TW" i="1" dirty="0" smtClean="0"/>
              <a:t>p</a:t>
            </a:r>
            <a:r>
              <a:rPr lang="en-US" altLang="zh-TW" dirty="0" smtClean="0"/>
              <a:t>-</a:t>
            </a:r>
            <a:r>
              <a:rPr lang="zh-TW" altLang="zh-TW" dirty="0"/>
              <a:t>值。資料點越往右，拒絕虛無假設的傾向越強。</a:t>
            </a:r>
            <a:r>
              <a:rPr lang="zh-TW" altLang="zh-TW" dirty="0" smtClean="0"/>
              <a:t>如果</a:t>
            </a:r>
            <a:r>
              <a:rPr lang="en-US" altLang="zh-TW" dirty="0" smtClean="0"/>
              <a:t> </a:t>
            </a:r>
            <a:r>
              <a:rPr lang="en-US" altLang="zh-TW" i="1" dirty="0" smtClean="0"/>
              <a:t>p</a:t>
            </a:r>
            <a:r>
              <a:rPr lang="en-US" altLang="zh-TW" dirty="0" smtClean="0"/>
              <a:t>-</a:t>
            </a:r>
            <a:r>
              <a:rPr lang="zh-TW" altLang="zh-TW" dirty="0"/>
              <a:t>值非常小，這意指拒絕虛無假設的傾向</a:t>
            </a:r>
            <a:r>
              <a:rPr lang="zh-TW" altLang="zh-TW" dirty="0" smtClean="0"/>
              <a:t>強</a:t>
            </a:r>
            <a:r>
              <a:rPr lang="zh-TW" altLang="en-US" dirty="0" smtClean="0"/>
              <a:t>。</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3860393295"/>
              </p:ext>
            </p:extLst>
          </p:nvPr>
        </p:nvGraphicFramePr>
        <p:xfrm>
          <a:off x="6336240" y="1448824"/>
          <a:ext cx="396000" cy="396000"/>
        </p:xfrm>
        <a:graphic>
          <a:graphicData uri="http://schemas.openxmlformats.org/presentationml/2006/ole">
            <mc:AlternateContent xmlns:mc="http://schemas.openxmlformats.org/markup-compatibility/2006">
              <mc:Choice xmlns:v="urn:schemas-microsoft-com:vml" Requires="v">
                <p:oleObj spid="_x0000_s347144" name="Equation" r:id="rId3" imgW="215640" imgH="215640" progId="Equation.DSMT4">
                  <p:embed/>
                </p:oleObj>
              </mc:Choice>
              <mc:Fallback>
                <p:oleObj name="Equation" r:id="rId3" imgW="215640" imgH="215640" progId="Equation.DSMT4">
                  <p:embed/>
                  <p:pic>
                    <p:nvPicPr>
                      <p:cNvPr id="0" name=""/>
                      <p:cNvPicPr/>
                      <p:nvPr/>
                    </p:nvPicPr>
                    <p:blipFill>
                      <a:blip r:embed="rId4"/>
                      <a:stretch>
                        <a:fillRect/>
                      </a:stretch>
                    </p:blipFill>
                    <p:spPr>
                      <a:xfrm>
                        <a:off x="6336240" y="1448824"/>
                        <a:ext cx="396000" cy="396000"/>
                      </a:xfrm>
                      <a:prstGeom prst="rect">
                        <a:avLst/>
                      </a:prstGeom>
                    </p:spPr>
                  </p:pic>
                </p:oleObj>
              </mc:Fallback>
            </mc:AlternateContent>
          </a:graphicData>
        </a:graphic>
      </p:graphicFrame>
      <p:pic>
        <p:nvPicPr>
          <p:cNvPr id="3471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76" y="3933056"/>
            <a:ext cx="4312670"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65999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9.3  </a:t>
            </a:r>
            <a:r>
              <a:rPr lang="zh-TW" altLang="zh-TW" dirty="0" smtClean="0"/>
              <a:t>假設</a:t>
            </a:r>
            <a:r>
              <a:rPr lang="zh-TW" altLang="zh-TW" dirty="0"/>
              <a:t>檢定的</a:t>
            </a:r>
            <a:r>
              <a:rPr lang="en-US" altLang="zh-TW" i="1" dirty="0"/>
              <a:t>p</a:t>
            </a:r>
            <a:r>
              <a:rPr lang="en-US" altLang="zh-TW" dirty="0"/>
              <a:t>-</a:t>
            </a:r>
            <a:r>
              <a:rPr lang="zh-TW" altLang="zh-TW" dirty="0"/>
              <a:t>值法</a:t>
            </a:r>
            <a:endParaRPr lang="zh-TW" altLang="en-US" dirty="0"/>
          </a:p>
        </p:txBody>
      </p:sp>
      <p:sp>
        <p:nvSpPr>
          <p:cNvPr id="3" name="內容版面配置區 2"/>
          <p:cNvSpPr>
            <a:spLocks noGrp="1"/>
          </p:cNvSpPr>
          <p:nvPr>
            <p:ph idx="1"/>
          </p:nvPr>
        </p:nvSpPr>
        <p:spPr/>
        <p:txBody>
          <a:bodyPr/>
          <a:lstStyle/>
          <a:p>
            <a:r>
              <a:rPr lang="zh-TW" altLang="zh-TW" dirty="0" smtClean="0"/>
              <a:t>如果</a:t>
            </a:r>
            <a:r>
              <a:rPr lang="en-US" altLang="zh-TW" dirty="0" smtClean="0"/>
              <a:t> </a:t>
            </a:r>
            <a:r>
              <a:rPr lang="en-US" altLang="zh-TW" i="1" dirty="0" smtClean="0"/>
              <a:t>p</a:t>
            </a:r>
            <a:r>
              <a:rPr lang="en-US" altLang="zh-TW" dirty="0" smtClean="0"/>
              <a:t>-</a:t>
            </a:r>
            <a:r>
              <a:rPr lang="zh-TW" altLang="zh-TW" dirty="0"/>
              <a:t>值小於</a:t>
            </a:r>
            <a:r>
              <a:rPr lang="en-US" altLang="zh-TW" dirty="0"/>
              <a:t> ( </a:t>
            </a:r>
            <a:r>
              <a:rPr lang="zh-TW" altLang="zh-TW" dirty="0"/>
              <a:t>或等於</a:t>
            </a:r>
            <a:r>
              <a:rPr lang="en-US" altLang="zh-TW" dirty="0"/>
              <a:t> ) </a:t>
            </a:r>
            <a:r>
              <a:rPr lang="en-US" altLang="zh-TW" dirty="0" smtClean="0"/>
              <a:t>  </a:t>
            </a:r>
            <a:r>
              <a:rPr lang="zh-TW" altLang="zh-TW" dirty="0" smtClean="0"/>
              <a:t>，</a:t>
            </a:r>
            <a:r>
              <a:rPr lang="zh-TW" altLang="zh-TW" dirty="0"/>
              <a:t>則拒絕虛無假設並傾向於接受對立假設；否則，就不拒絕虛無假設</a:t>
            </a:r>
            <a:r>
              <a:rPr lang="zh-TW" altLang="zh-TW" dirty="0" smtClean="0"/>
              <a:t>。</a:t>
            </a:r>
            <a:endParaRPr lang="en-US" altLang="zh-TW" dirty="0" smtClean="0"/>
          </a:p>
          <a:p>
            <a:r>
              <a:rPr lang="zh-TW" altLang="zh-TW" dirty="0"/>
              <a:t>上述討論是針對右尾檢定。在此情況中，</a:t>
            </a:r>
            <a:r>
              <a:rPr lang="en-US" altLang="zh-TW" i="1" dirty="0"/>
              <a:t>p</a:t>
            </a:r>
            <a:r>
              <a:rPr lang="en-US" altLang="zh-TW" dirty="0"/>
              <a:t>-</a:t>
            </a:r>
            <a:r>
              <a:rPr lang="zh-TW" altLang="zh-TW" dirty="0"/>
              <a:t>值</a:t>
            </a:r>
            <a:r>
              <a:rPr lang="en-US" altLang="zh-TW" dirty="0"/>
              <a:t> </a:t>
            </a:r>
            <a:r>
              <a:rPr lang="en-US" altLang="zh-TW" dirty="0" smtClean="0"/>
              <a:t>            ( </a:t>
            </a:r>
            <a:r>
              <a:rPr lang="zh-TW" altLang="zh-TW" dirty="0"/>
              <a:t>資料點 </a:t>
            </a:r>
            <a:r>
              <a:rPr lang="en-US" altLang="zh-TW" dirty="0"/>
              <a:t>)</a:t>
            </a:r>
            <a:r>
              <a:rPr lang="zh-TW" altLang="zh-TW" dirty="0"/>
              <a:t>，其中</a:t>
            </a:r>
            <a:r>
              <a:rPr lang="en-US" altLang="zh-TW" i="1" dirty="0"/>
              <a:t>F</a:t>
            </a:r>
            <a:r>
              <a:rPr lang="zh-TW" altLang="zh-TW" dirty="0"/>
              <a:t>是當</a:t>
            </a:r>
            <a:r>
              <a:rPr lang="en-US" altLang="zh-TW" dirty="0"/>
              <a:t> </a:t>
            </a:r>
            <a:r>
              <a:rPr lang="en-US" altLang="zh-TW" dirty="0" smtClean="0"/>
              <a:t>     </a:t>
            </a:r>
            <a:r>
              <a:rPr lang="zh-TW" altLang="zh-TW" dirty="0" smtClean="0"/>
              <a:t>為</a:t>
            </a:r>
            <a:r>
              <a:rPr lang="zh-TW" altLang="zh-TW" dirty="0"/>
              <a:t>真時所伴隨之隨機變數的</a:t>
            </a:r>
            <a:r>
              <a:rPr lang="en-US" altLang="zh-TW" dirty="0"/>
              <a:t>CDF</a:t>
            </a:r>
            <a:r>
              <a:rPr lang="zh-TW" altLang="zh-TW" dirty="0"/>
              <a:t>。類似的論述亦適用於左尾檢定。在此情況中，</a:t>
            </a:r>
            <a:r>
              <a:rPr lang="en-US" altLang="zh-TW" i="1" dirty="0"/>
              <a:t>p</a:t>
            </a:r>
            <a:r>
              <a:rPr lang="en-US" altLang="zh-TW" dirty="0"/>
              <a:t>-</a:t>
            </a:r>
            <a:r>
              <a:rPr lang="zh-TW" altLang="zh-TW" dirty="0"/>
              <a:t>值</a:t>
            </a:r>
            <a:r>
              <a:rPr lang="en-US" altLang="zh-TW" dirty="0"/>
              <a:t> </a:t>
            </a:r>
            <a:r>
              <a:rPr lang="en-US" altLang="zh-TW" dirty="0" smtClean="0"/>
              <a:t>       ( </a:t>
            </a:r>
            <a:r>
              <a:rPr lang="zh-TW" altLang="zh-TW" dirty="0"/>
              <a:t>資料點 </a:t>
            </a:r>
            <a:r>
              <a:rPr lang="en-US" altLang="zh-TW" dirty="0"/>
              <a:t>)</a:t>
            </a:r>
            <a:r>
              <a:rPr lang="zh-TW" altLang="zh-TW" dirty="0"/>
              <a:t>。對於雙尾檢定，</a:t>
            </a:r>
            <a:r>
              <a:rPr lang="en-US" altLang="zh-TW" i="1" dirty="0"/>
              <a:t>p</a:t>
            </a:r>
            <a:r>
              <a:rPr lang="en-US" altLang="zh-TW" dirty="0"/>
              <a:t>-</a:t>
            </a:r>
            <a:r>
              <a:rPr lang="zh-TW" altLang="zh-TW" dirty="0"/>
              <a:t>值</a:t>
            </a:r>
            <a:r>
              <a:rPr lang="en-US" altLang="zh-TW" dirty="0"/>
              <a:t> </a:t>
            </a:r>
            <a:r>
              <a:rPr lang="en-US" altLang="zh-TW" dirty="0" smtClean="0"/>
              <a:t>                              </a:t>
            </a:r>
            <a:r>
              <a:rPr lang="zh-TW" altLang="zh-TW" dirty="0" smtClean="0"/>
              <a:t>，</a:t>
            </a:r>
            <a:r>
              <a:rPr lang="zh-TW" altLang="zh-TW" dirty="0"/>
              <a:t>其中假定</a:t>
            </a:r>
            <a:r>
              <a:rPr lang="en-US" altLang="zh-TW" dirty="0"/>
              <a:t>PDF</a:t>
            </a:r>
            <a:r>
              <a:rPr lang="zh-TW" altLang="zh-TW" dirty="0"/>
              <a:t>對</a:t>
            </a:r>
            <a:r>
              <a:rPr lang="en-US" altLang="zh-TW" dirty="0"/>
              <a:t>0</a:t>
            </a:r>
            <a:r>
              <a:rPr lang="zh-TW" altLang="zh-TW" dirty="0"/>
              <a:t>為對稱。</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2239115663"/>
              </p:ext>
            </p:extLst>
          </p:nvPr>
        </p:nvGraphicFramePr>
        <p:xfrm>
          <a:off x="3923960" y="1476000"/>
          <a:ext cx="288000" cy="288000"/>
        </p:xfrm>
        <a:graphic>
          <a:graphicData uri="http://schemas.openxmlformats.org/presentationml/2006/ole">
            <mc:AlternateContent xmlns:mc="http://schemas.openxmlformats.org/markup-compatibility/2006">
              <mc:Choice xmlns:v="urn:schemas-microsoft-com:vml" Requires="v">
                <p:oleObj spid="_x0000_s350240" name="Equation" r:id="rId3" imgW="139680" imgH="139680" progId="Equation.DSMT4">
                  <p:embed/>
                </p:oleObj>
              </mc:Choice>
              <mc:Fallback>
                <p:oleObj name="Equation" r:id="rId3" imgW="139680" imgH="139680" progId="Equation.DSMT4">
                  <p:embed/>
                  <p:pic>
                    <p:nvPicPr>
                      <p:cNvPr id="0" name=""/>
                      <p:cNvPicPr/>
                      <p:nvPr/>
                    </p:nvPicPr>
                    <p:blipFill>
                      <a:blip r:embed="rId4"/>
                      <a:stretch>
                        <a:fillRect/>
                      </a:stretch>
                    </p:blipFill>
                    <p:spPr>
                      <a:xfrm>
                        <a:off x="3923960" y="1476000"/>
                        <a:ext cx="288000" cy="288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3388405861"/>
              </p:ext>
            </p:extLst>
          </p:nvPr>
        </p:nvGraphicFramePr>
        <p:xfrm>
          <a:off x="6804248" y="2312912"/>
          <a:ext cx="945000" cy="324000"/>
        </p:xfrm>
        <a:graphic>
          <a:graphicData uri="http://schemas.openxmlformats.org/presentationml/2006/ole">
            <mc:AlternateContent xmlns:mc="http://schemas.openxmlformats.org/markup-compatibility/2006">
              <mc:Choice xmlns:v="urn:schemas-microsoft-com:vml" Requires="v">
                <p:oleObj spid="_x0000_s350241" name="Equation" r:id="rId5" imgW="444240" imgH="152280" progId="Equation.DSMT4">
                  <p:embed/>
                </p:oleObj>
              </mc:Choice>
              <mc:Fallback>
                <p:oleObj name="Equation" r:id="rId5" imgW="444240" imgH="152280" progId="Equation.DSMT4">
                  <p:embed/>
                  <p:pic>
                    <p:nvPicPr>
                      <p:cNvPr id="0" name=""/>
                      <p:cNvPicPr/>
                      <p:nvPr/>
                    </p:nvPicPr>
                    <p:blipFill>
                      <a:blip r:embed="rId6"/>
                      <a:stretch>
                        <a:fillRect/>
                      </a:stretch>
                    </p:blipFill>
                    <p:spPr>
                      <a:xfrm>
                        <a:off x="6804248" y="2312912"/>
                        <a:ext cx="945000" cy="324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322682626"/>
              </p:ext>
            </p:extLst>
          </p:nvPr>
        </p:nvGraphicFramePr>
        <p:xfrm>
          <a:off x="2951864" y="2708920"/>
          <a:ext cx="414000" cy="414000"/>
        </p:xfrm>
        <a:graphic>
          <a:graphicData uri="http://schemas.openxmlformats.org/presentationml/2006/ole">
            <mc:AlternateContent xmlns:mc="http://schemas.openxmlformats.org/markup-compatibility/2006">
              <mc:Choice xmlns:v="urn:schemas-microsoft-com:vml" Requires="v">
                <p:oleObj spid="_x0000_s350242" name="Equation" r:id="rId7" imgW="215640" imgH="215640" progId="Equation.DSMT4">
                  <p:embed/>
                </p:oleObj>
              </mc:Choice>
              <mc:Fallback>
                <p:oleObj name="Equation" r:id="rId7" imgW="215640" imgH="215640" progId="Equation.DSMT4">
                  <p:embed/>
                  <p:pic>
                    <p:nvPicPr>
                      <p:cNvPr id="0" name=""/>
                      <p:cNvPicPr/>
                      <p:nvPr/>
                    </p:nvPicPr>
                    <p:blipFill>
                      <a:blip r:embed="rId8"/>
                      <a:stretch>
                        <a:fillRect/>
                      </a:stretch>
                    </p:blipFill>
                    <p:spPr>
                      <a:xfrm>
                        <a:off x="2951864" y="2708920"/>
                        <a:ext cx="414000" cy="414000"/>
                      </a:xfrm>
                      <a:prstGeom prst="rect">
                        <a:avLst/>
                      </a:prstGeom>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3760104222"/>
              </p:ext>
            </p:extLst>
          </p:nvPr>
        </p:nvGraphicFramePr>
        <p:xfrm>
          <a:off x="6786000" y="3140968"/>
          <a:ext cx="567000" cy="324000"/>
        </p:xfrm>
        <a:graphic>
          <a:graphicData uri="http://schemas.openxmlformats.org/presentationml/2006/ole">
            <mc:AlternateContent xmlns:mc="http://schemas.openxmlformats.org/markup-compatibility/2006">
              <mc:Choice xmlns:v="urn:schemas-microsoft-com:vml" Requires="v">
                <p:oleObj spid="_x0000_s350243" name="Equation" r:id="rId9" imgW="266400" imgH="152280" progId="Equation.DSMT4">
                  <p:embed/>
                </p:oleObj>
              </mc:Choice>
              <mc:Fallback>
                <p:oleObj name="Equation" r:id="rId9" imgW="266400" imgH="152280" progId="Equation.DSMT4">
                  <p:embed/>
                  <p:pic>
                    <p:nvPicPr>
                      <p:cNvPr id="0" name=""/>
                      <p:cNvPicPr/>
                      <p:nvPr/>
                    </p:nvPicPr>
                    <p:blipFill>
                      <a:blip r:embed="rId10"/>
                      <a:stretch>
                        <a:fillRect/>
                      </a:stretch>
                    </p:blipFill>
                    <p:spPr>
                      <a:xfrm>
                        <a:off x="6786000" y="3140968"/>
                        <a:ext cx="567000" cy="324000"/>
                      </a:xfrm>
                      <a:prstGeom prst="rect">
                        <a:avLst/>
                      </a:prstGeom>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1738328123"/>
              </p:ext>
            </p:extLst>
          </p:nvPr>
        </p:nvGraphicFramePr>
        <p:xfrm>
          <a:off x="3419872" y="3519048"/>
          <a:ext cx="769500" cy="342000"/>
        </p:xfrm>
        <a:graphic>
          <a:graphicData uri="http://schemas.openxmlformats.org/presentationml/2006/ole">
            <mc:AlternateContent xmlns:mc="http://schemas.openxmlformats.org/markup-compatibility/2006">
              <mc:Choice xmlns:v="urn:schemas-microsoft-com:vml" Requires="v">
                <p:oleObj spid="_x0000_s350244" name="Equation" r:id="rId11" imgW="342720" imgH="152280" progId="Equation.DSMT4">
                  <p:embed/>
                </p:oleObj>
              </mc:Choice>
              <mc:Fallback>
                <p:oleObj name="Equation" r:id="rId11" imgW="342720" imgH="152280" progId="Equation.DSMT4">
                  <p:embed/>
                  <p:pic>
                    <p:nvPicPr>
                      <p:cNvPr id="0" name=""/>
                      <p:cNvPicPr/>
                      <p:nvPr/>
                    </p:nvPicPr>
                    <p:blipFill>
                      <a:blip r:embed="rId12"/>
                      <a:stretch>
                        <a:fillRect/>
                      </a:stretch>
                    </p:blipFill>
                    <p:spPr>
                      <a:xfrm>
                        <a:off x="3419872" y="3519048"/>
                        <a:ext cx="769500" cy="342000"/>
                      </a:xfrm>
                      <a:prstGeom prst="rect">
                        <a:avLst/>
                      </a:prstGeom>
                    </p:spPr>
                  </p:pic>
                </p:oleObj>
              </mc:Fallback>
            </mc:AlternateContent>
          </a:graphicData>
        </a:graphic>
      </p:graphicFrame>
      <p:graphicFrame>
        <p:nvGraphicFramePr>
          <p:cNvPr id="9" name="物件 8"/>
          <p:cNvGraphicFramePr>
            <a:graphicFrameLocks noChangeAspect="1"/>
          </p:cNvGraphicFramePr>
          <p:nvPr>
            <p:extLst>
              <p:ext uri="{D42A27DB-BD31-4B8C-83A1-F6EECF244321}">
                <p14:modId xmlns:p14="http://schemas.microsoft.com/office/powerpoint/2010/main" val="2630844097"/>
              </p:ext>
            </p:extLst>
          </p:nvPr>
        </p:nvGraphicFramePr>
        <p:xfrm>
          <a:off x="4162636" y="3501008"/>
          <a:ext cx="1633500" cy="396000"/>
        </p:xfrm>
        <a:graphic>
          <a:graphicData uri="http://schemas.openxmlformats.org/presentationml/2006/ole">
            <mc:AlternateContent xmlns:mc="http://schemas.openxmlformats.org/markup-compatibility/2006">
              <mc:Choice xmlns:v="urn:schemas-microsoft-com:vml" Requires="v">
                <p:oleObj spid="_x0000_s350245" name="Equation" r:id="rId13" imgW="838080" imgH="203040" progId="Equation.DSMT4">
                  <p:embed/>
                </p:oleObj>
              </mc:Choice>
              <mc:Fallback>
                <p:oleObj name="Equation" r:id="rId13" imgW="838080" imgH="203040" progId="Equation.DSMT4">
                  <p:embed/>
                  <p:pic>
                    <p:nvPicPr>
                      <p:cNvPr id="0" name=""/>
                      <p:cNvPicPr/>
                      <p:nvPr/>
                    </p:nvPicPr>
                    <p:blipFill>
                      <a:blip r:embed="rId14"/>
                      <a:stretch>
                        <a:fillRect/>
                      </a:stretch>
                    </p:blipFill>
                    <p:spPr>
                      <a:xfrm>
                        <a:off x="4162636" y="3501008"/>
                        <a:ext cx="1633500" cy="396000"/>
                      </a:xfrm>
                      <a:prstGeom prst="rect">
                        <a:avLst/>
                      </a:prstGeom>
                    </p:spPr>
                  </p:pic>
                </p:oleObj>
              </mc:Fallback>
            </mc:AlternateContent>
          </a:graphicData>
        </a:graphic>
      </p:graphicFrame>
    </p:spTree>
    <p:extLst>
      <p:ext uri="{BB962C8B-B14F-4D97-AF65-F5344CB8AC3E}">
        <p14:creationId xmlns:p14="http://schemas.microsoft.com/office/powerpoint/2010/main" val="13665144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9.3  </a:t>
            </a:r>
            <a:r>
              <a:rPr lang="zh-TW" altLang="zh-TW" dirty="0" smtClean="0"/>
              <a:t>假設</a:t>
            </a:r>
            <a:r>
              <a:rPr lang="zh-TW" altLang="zh-TW" dirty="0"/>
              <a:t>檢定的</a:t>
            </a:r>
            <a:r>
              <a:rPr lang="en-US" altLang="zh-TW" i="1" dirty="0"/>
              <a:t>p</a:t>
            </a:r>
            <a:r>
              <a:rPr lang="en-US" altLang="zh-TW" dirty="0"/>
              <a:t>-</a:t>
            </a:r>
            <a:r>
              <a:rPr lang="zh-TW" altLang="zh-TW" dirty="0"/>
              <a:t>值法</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48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314000"/>
            <a:ext cx="6309627"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65144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9.4  </a:t>
            </a:r>
            <a:r>
              <a:rPr lang="zh-TW" altLang="zh-TW" dirty="0" smtClean="0"/>
              <a:t>假設</a:t>
            </a:r>
            <a:r>
              <a:rPr lang="zh-TW" altLang="zh-TW" dirty="0"/>
              <a:t>的雙樣本檢定</a:t>
            </a:r>
            <a:endParaRPr lang="zh-TW" altLang="en-US" dirty="0"/>
          </a:p>
        </p:txBody>
      </p:sp>
      <p:sp>
        <p:nvSpPr>
          <p:cNvPr id="3" name="內容版面配置區 2"/>
          <p:cNvSpPr>
            <a:spLocks noGrp="1"/>
          </p:cNvSpPr>
          <p:nvPr>
            <p:ph idx="1"/>
          </p:nvPr>
        </p:nvSpPr>
        <p:spPr/>
        <p:txBody>
          <a:bodyPr/>
          <a:lstStyle/>
          <a:p>
            <a:r>
              <a:rPr lang="zh-TW" altLang="zh-TW" dirty="0"/>
              <a:t>到目前為止，我們討論的焦點都是在假設的單樣本檢定</a:t>
            </a:r>
            <a:r>
              <a:rPr lang="zh-TW" altLang="zh-TW" dirty="0" smtClean="0"/>
              <a:t>。</a:t>
            </a:r>
            <a:r>
              <a:rPr lang="zh-TW" altLang="zh-TW" dirty="0"/>
              <a:t>如果這些假設的檢定是兩個樣本的檢定，則我們可用先前的程序去拒絕或不拒絕假設嗎</a:t>
            </a:r>
            <a:r>
              <a:rPr lang="zh-TW" altLang="zh-TW" dirty="0" smtClean="0"/>
              <a:t>？</a:t>
            </a:r>
            <a:r>
              <a:rPr lang="zh-TW" altLang="zh-TW" dirty="0"/>
              <a:t>考慮下列的情況</a:t>
            </a:r>
            <a:r>
              <a:rPr lang="zh-TW" altLang="zh-TW" dirty="0" smtClean="0"/>
              <a:t>：</a:t>
            </a:r>
            <a:endParaRPr lang="en-US" altLang="zh-TW" dirty="0" smtClean="0"/>
          </a:p>
          <a:p>
            <a:pPr lvl="1"/>
            <a:r>
              <a:rPr lang="zh-TW" altLang="zh-TW" dirty="0"/>
              <a:t>母體</a:t>
            </a:r>
            <a:r>
              <a:rPr lang="en-US" altLang="zh-TW" dirty="0"/>
              <a:t>I</a:t>
            </a:r>
            <a:r>
              <a:rPr lang="zh-TW" altLang="zh-TW" dirty="0"/>
              <a:t>有母體平均數</a:t>
            </a:r>
            <a:r>
              <a:rPr lang="en-US" altLang="zh-TW" dirty="0"/>
              <a:t> </a:t>
            </a:r>
            <a:r>
              <a:rPr lang="en-US" altLang="zh-TW" dirty="0" smtClean="0"/>
              <a:t>    </a:t>
            </a:r>
            <a:r>
              <a:rPr lang="zh-TW" altLang="zh-TW" dirty="0" smtClean="0"/>
              <a:t>和</a:t>
            </a:r>
            <a:r>
              <a:rPr lang="zh-TW" altLang="zh-TW" dirty="0"/>
              <a:t>標準</a:t>
            </a:r>
            <a:r>
              <a:rPr lang="zh-TW" altLang="zh-TW" dirty="0" smtClean="0"/>
              <a:t>差</a:t>
            </a:r>
            <a:r>
              <a:rPr lang="en-US" altLang="zh-TW" dirty="0" smtClean="0"/>
              <a:t>    </a:t>
            </a:r>
            <a:r>
              <a:rPr lang="zh-TW" altLang="zh-TW" dirty="0"/>
              <a:t>。</a:t>
            </a:r>
          </a:p>
          <a:p>
            <a:pPr lvl="1"/>
            <a:r>
              <a:rPr lang="zh-TW" altLang="zh-TW" dirty="0"/>
              <a:t>母體</a:t>
            </a:r>
            <a:r>
              <a:rPr lang="en-US" altLang="zh-TW" dirty="0"/>
              <a:t>II</a:t>
            </a:r>
            <a:r>
              <a:rPr lang="zh-TW" altLang="zh-TW" dirty="0"/>
              <a:t>有母體平均數</a:t>
            </a:r>
            <a:r>
              <a:rPr lang="en-US" altLang="zh-TW" dirty="0"/>
              <a:t> </a:t>
            </a:r>
            <a:r>
              <a:rPr lang="en-US" altLang="zh-TW" dirty="0" smtClean="0"/>
              <a:t>    </a:t>
            </a:r>
            <a:r>
              <a:rPr lang="zh-TW" altLang="zh-TW" dirty="0" smtClean="0"/>
              <a:t>和</a:t>
            </a:r>
            <a:r>
              <a:rPr lang="zh-TW" altLang="zh-TW" dirty="0"/>
              <a:t>標準差</a:t>
            </a:r>
            <a:r>
              <a:rPr lang="en-US" altLang="zh-TW" dirty="0"/>
              <a:t> </a:t>
            </a:r>
            <a:r>
              <a:rPr lang="en-US" altLang="zh-TW" dirty="0" smtClean="0"/>
              <a:t>    </a:t>
            </a:r>
            <a:r>
              <a:rPr lang="zh-TW" altLang="zh-TW" dirty="0" smtClean="0"/>
              <a:t>。</a:t>
            </a:r>
            <a:endParaRPr lang="zh-TW" altLang="zh-TW" dirty="0"/>
          </a:p>
          <a:p>
            <a:pPr lvl="1"/>
            <a:r>
              <a:rPr lang="zh-TW" altLang="zh-TW" dirty="0"/>
              <a:t>兩個大小分別為</a:t>
            </a:r>
            <a:r>
              <a:rPr lang="en-US" altLang="zh-TW" dirty="0"/>
              <a:t> </a:t>
            </a:r>
            <a:r>
              <a:rPr lang="en-US" altLang="zh-TW" dirty="0" smtClean="0"/>
              <a:t>    </a:t>
            </a:r>
            <a:r>
              <a:rPr lang="zh-TW" altLang="zh-TW" dirty="0" smtClean="0"/>
              <a:t>和</a:t>
            </a:r>
            <a:r>
              <a:rPr lang="en-US" altLang="zh-TW" dirty="0" smtClean="0"/>
              <a:t>     </a:t>
            </a:r>
            <a:r>
              <a:rPr lang="zh-TW" altLang="zh-TW" dirty="0" smtClean="0"/>
              <a:t>之</a:t>
            </a:r>
            <a:r>
              <a:rPr lang="zh-TW" altLang="zh-TW" dirty="0"/>
              <a:t>獨立隨機</a:t>
            </a:r>
            <a:r>
              <a:rPr lang="zh-TW" altLang="zh-TW" dirty="0" smtClean="0"/>
              <a:t>樣本</a:t>
            </a:r>
            <a:r>
              <a:rPr lang="zh-TW" altLang="en-US" dirty="0" smtClean="0"/>
              <a:t>。</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3512721270"/>
              </p:ext>
            </p:extLst>
          </p:nvPr>
        </p:nvGraphicFramePr>
        <p:xfrm>
          <a:off x="3635896" y="2700000"/>
          <a:ext cx="321750" cy="396000"/>
        </p:xfrm>
        <a:graphic>
          <a:graphicData uri="http://schemas.openxmlformats.org/presentationml/2006/ole">
            <mc:AlternateContent xmlns:mc="http://schemas.openxmlformats.org/markup-compatibility/2006">
              <mc:Choice xmlns:v="urn:schemas-microsoft-com:vml" Requires="v">
                <p:oleObj spid="_x0000_s352288" name="Equation" r:id="rId3" imgW="164880" imgH="203040" progId="Equation.DSMT4">
                  <p:embed/>
                </p:oleObj>
              </mc:Choice>
              <mc:Fallback>
                <p:oleObj name="Equation" r:id="rId3" imgW="164880" imgH="203040" progId="Equation.DSMT4">
                  <p:embed/>
                  <p:pic>
                    <p:nvPicPr>
                      <p:cNvPr id="0" name=""/>
                      <p:cNvPicPr/>
                      <p:nvPr/>
                    </p:nvPicPr>
                    <p:blipFill>
                      <a:blip r:embed="rId4"/>
                      <a:stretch>
                        <a:fillRect/>
                      </a:stretch>
                    </p:blipFill>
                    <p:spPr>
                      <a:xfrm>
                        <a:off x="3635896" y="2700000"/>
                        <a:ext cx="321750" cy="396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4178160844"/>
              </p:ext>
            </p:extLst>
          </p:nvPr>
        </p:nvGraphicFramePr>
        <p:xfrm>
          <a:off x="5220072" y="2708920"/>
          <a:ext cx="321750" cy="396000"/>
        </p:xfrm>
        <a:graphic>
          <a:graphicData uri="http://schemas.openxmlformats.org/presentationml/2006/ole">
            <mc:AlternateContent xmlns:mc="http://schemas.openxmlformats.org/markup-compatibility/2006">
              <mc:Choice xmlns:v="urn:schemas-microsoft-com:vml" Requires="v">
                <p:oleObj spid="_x0000_s352289" name="Equation" r:id="rId5" imgW="164880" imgH="203040" progId="Equation.DSMT4">
                  <p:embed/>
                </p:oleObj>
              </mc:Choice>
              <mc:Fallback>
                <p:oleObj name="Equation" r:id="rId5" imgW="164880" imgH="203040" progId="Equation.DSMT4">
                  <p:embed/>
                  <p:pic>
                    <p:nvPicPr>
                      <p:cNvPr id="0" name=""/>
                      <p:cNvPicPr/>
                      <p:nvPr/>
                    </p:nvPicPr>
                    <p:blipFill>
                      <a:blip r:embed="rId6"/>
                      <a:stretch>
                        <a:fillRect/>
                      </a:stretch>
                    </p:blipFill>
                    <p:spPr>
                      <a:xfrm>
                        <a:off x="5220072" y="2708920"/>
                        <a:ext cx="321750" cy="396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3057789916"/>
              </p:ext>
            </p:extLst>
          </p:nvPr>
        </p:nvGraphicFramePr>
        <p:xfrm>
          <a:off x="3744000" y="3168000"/>
          <a:ext cx="371250" cy="396000"/>
        </p:xfrm>
        <a:graphic>
          <a:graphicData uri="http://schemas.openxmlformats.org/presentationml/2006/ole">
            <mc:AlternateContent xmlns:mc="http://schemas.openxmlformats.org/markup-compatibility/2006">
              <mc:Choice xmlns:v="urn:schemas-microsoft-com:vml" Requires="v">
                <p:oleObj spid="_x0000_s352290" name="Equation" r:id="rId7" imgW="190440" imgH="203040" progId="Equation.DSMT4">
                  <p:embed/>
                </p:oleObj>
              </mc:Choice>
              <mc:Fallback>
                <p:oleObj name="Equation" r:id="rId7" imgW="190440" imgH="203040" progId="Equation.DSMT4">
                  <p:embed/>
                  <p:pic>
                    <p:nvPicPr>
                      <p:cNvPr id="0" name=""/>
                      <p:cNvPicPr/>
                      <p:nvPr/>
                    </p:nvPicPr>
                    <p:blipFill>
                      <a:blip r:embed="rId8"/>
                      <a:stretch>
                        <a:fillRect/>
                      </a:stretch>
                    </p:blipFill>
                    <p:spPr>
                      <a:xfrm>
                        <a:off x="3744000" y="3168000"/>
                        <a:ext cx="371250" cy="396000"/>
                      </a:xfrm>
                      <a:prstGeom prst="rect">
                        <a:avLst/>
                      </a:prstGeom>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2693672032"/>
              </p:ext>
            </p:extLst>
          </p:nvPr>
        </p:nvGraphicFramePr>
        <p:xfrm>
          <a:off x="5364088" y="3177016"/>
          <a:ext cx="371250" cy="396000"/>
        </p:xfrm>
        <a:graphic>
          <a:graphicData uri="http://schemas.openxmlformats.org/presentationml/2006/ole">
            <mc:AlternateContent xmlns:mc="http://schemas.openxmlformats.org/markup-compatibility/2006">
              <mc:Choice xmlns:v="urn:schemas-microsoft-com:vml" Requires="v">
                <p:oleObj spid="_x0000_s352291" name="Equation" r:id="rId9" imgW="190440" imgH="203040" progId="Equation.DSMT4">
                  <p:embed/>
                </p:oleObj>
              </mc:Choice>
              <mc:Fallback>
                <p:oleObj name="Equation" r:id="rId9" imgW="190440" imgH="203040" progId="Equation.DSMT4">
                  <p:embed/>
                  <p:pic>
                    <p:nvPicPr>
                      <p:cNvPr id="0" name=""/>
                      <p:cNvPicPr/>
                      <p:nvPr/>
                    </p:nvPicPr>
                    <p:blipFill>
                      <a:blip r:embed="rId10"/>
                      <a:stretch>
                        <a:fillRect/>
                      </a:stretch>
                    </p:blipFill>
                    <p:spPr>
                      <a:xfrm>
                        <a:off x="5364088" y="3177016"/>
                        <a:ext cx="371250" cy="396000"/>
                      </a:xfrm>
                      <a:prstGeom prst="rect">
                        <a:avLst/>
                      </a:prstGeom>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3003374611"/>
              </p:ext>
            </p:extLst>
          </p:nvPr>
        </p:nvGraphicFramePr>
        <p:xfrm>
          <a:off x="3266888" y="3645024"/>
          <a:ext cx="297000" cy="396000"/>
        </p:xfrm>
        <a:graphic>
          <a:graphicData uri="http://schemas.openxmlformats.org/presentationml/2006/ole">
            <mc:AlternateContent xmlns:mc="http://schemas.openxmlformats.org/markup-compatibility/2006">
              <mc:Choice xmlns:v="urn:schemas-microsoft-com:vml" Requires="v">
                <p:oleObj spid="_x0000_s352292" name="Equation" r:id="rId11" imgW="152280" imgH="203040" progId="Equation.DSMT4">
                  <p:embed/>
                </p:oleObj>
              </mc:Choice>
              <mc:Fallback>
                <p:oleObj name="Equation" r:id="rId11" imgW="152280" imgH="203040" progId="Equation.DSMT4">
                  <p:embed/>
                  <p:pic>
                    <p:nvPicPr>
                      <p:cNvPr id="0" name=""/>
                      <p:cNvPicPr/>
                      <p:nvPr/>
                    </p:nvPicPr>
                    <p:blipFill>
                      <a:blip r:embed="rId12"/>
                      <a:stretch>
                        <a:fillRect/>
                      </a:stretch>
                    </p:blipFill>
                    <p:spPr>
                      <a:xfrm>
                        <a:off x="3266888" y="3645024"/>
                        <a:ext cx="297000" cy="396000"/>
                      </a:xfrm>
                      <a:prstGeom prst="rect">
                        <a:avLst/>
                      </a:prstGeom>
                    </p:spPr>
                  </p:pic>
                </p:oleObj>
              </mc:Fallback>
            </mc:AlternateContent>
          </a:graphicData>
        </a:graphic>
      </p:graphicFrame>
      <p:graphicFrame>
        <p:nvGraphicFramePr>
          <p:cNvPr id="9" name="物件 8"/>
          <p:cNvGraphicFramePr>
            <a:graphicFrameLocks noChangeAspect="1"/>
          </p:cNvGraphicFramePr>
          <p:nvPr>
            <p:extLst>
              <p:ext uri="{D42A27DB-BD31-4B8C-83A1-F6EECF244321}">
                <p14:modId xmlns:p14="http://schemas.microsoft.com/office/powerpoint/2010/main" val="3646306330"/>
              </p:ext>
            </p:extLst>
          </p:nvPr>
        </p:nvGraphicFramePr>
        <p:xfrm>
          <a:off x="3923928" y="3645024"/>
          <a:ext cx="321750" cy="396000"/>
        </p:xfrm>
        <a:graphic>
          <a:graphicData uri="http://schemas.openxmlformats.org/presentationml/2006/ole">
            <mc:AlternateContent xmlns:mc="http://schemas.openxmlformats.org/markup-compatibility/2006">
              <mc:Choice xmlns:v="urn:schemas-microsoft-com:vml" Requires="v">
                <p:oleObj spid="_x0000_s352293" name="Equation" r:id="rId13" imgW="164880" imgH="203040" progId="Equation.DSMT4">
                  <p:embed/>
                </p:oleObj>
              </mc:Choice>
              <mc:Fallback>
                <p:oleObj name="Equation" r:id="rId13" imgW="164880" imgH="203040" progId="Equation.DSMT4">
                  <p:embed/>
                  <p:pic>
                    <p:nvPicPr>
                      <p:cNvPr id="0" name=""/>
                      <p:cNvPicPr/>
                      <p:nvPr/>
                    </p:nvPicPr>
                    <p:blipFill>
                      <a:blip r:embed="rId14"/>
                      <a:stretch>
                        <a:fillRect/>
                      </a:stretch>
                    </p:blipFill>
                    <p:spPr>
                      <a:xfrm>
                        <a:off x="3923928" y="3645024"/>
                        <a:ext cx="321750" cy="396000"/>
                      </a:xfrm>
                      <a:prstGeom prst="rect">
                        <a:avLst/>
                      </a:prstGeom>
                    </p:spPr>
                  </p:pic>
                </p:oleObj>
              </mc:Fallback>
            </mc:AlternateContent>
          </a:graphicData>
        </a:graphic>
      </p:graphicFrame>
    </p:spTree>
    <p:extLst>
      <p:ext uri="{BB962C8B-B14F-4D97-AF65-F5344CB8AC3E}">
        <p14:creationId xmlns:p14="http://schemas.microsoft.com/office/powerpoint/2010/main" val="13665144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9.4  </a:t>
            </a:r>
            <a:r>
              <a:rPr lang="zh-TW" altLang="zh-TW" dirty="0" smtClean="0"/>
              <a:t>假設</a:t>
            </a:r>
            <a:r>
              <a:rPr lang="zh-TW" altLang="zh-TW" dirty="0"/>
              <a:t>的雙樣本檢定</a:t>
            </a:r>
            <a:endParaRPr lang="zh-TW" altLang="en-US" dirty="0"/>
          </a:p>
        </p:txBody>
      </p:sp>
      <p:sp>
        <p:nvSpPr>
          <p:cNvPr id="3" name="內容版面配置區 2"/>
          <p:cNvSpPr>
            <a:spLocks noGrp="1"/>
          </p:cNvSpPr>
          <p:nvPr>
            <p:ph idx="1"/>
          </p:nvPr>
        </p:nvSpPr>
        <p:spPr/>
        <p:txBody>
          <a:bodyPr/>
          <a:lstStyle/>
          <a:p>
            <a:r>
              <a:rPr lang="zh-TW" altLang="zh-TW" dirty="0"/>
              <a:t>平均數的雙邊假設可寫成</a:t>
            </a:r>
          </a:p>
          <a:p>
            <a:pPr marL="0" indent="0">
              <a:buNone/>
            </a:pPr>
            <a:r>
              <a:rPr lang="en-US" altLang="zh-TW" b="1" dirty="0" smtClean="0"/>
              <a:t> </a:t>
            </a:r>
            <a:endParaRPr lang="zh-TW" altLang="zh-TW" b="1" dirty="0"/>
          </a:p>
          <a:p>
            <a:pPr>
              <a:lnSpc>
                <a:spcPts val="2800"/>
              </a:lnSpc>
            </a:pPr>
            <a:endParaRPr lang="en-US" altLang="zh-TW" dirty="0" smtClean="0"/>
          </a:p>
          <a:p>
            <a:r>
              <a:rPr lang="zh-TW" altLang="zh-TW" dirty="0"/>
              <a:t>對於上述的雙邊假設，如果</a:t>
            </a:r>
            <a:r>
              <a:rPr lang="en-US" altLang="zh-TW" dirty="0"/>
              <a:t> </a:t>
            </a:r>
            <a:r>
              <a:rPr lang="en-US" altLang="zh-TW" dirty="0" smtClean="0"/>
              <a:t>    </a:t>
            </a:r>
            <a:r>
              <a:rPr lang="zh-TW" altLang="zh-TW" dirty="0" smtClean="0"/>
              <a:t>和</a:t>
            </a:r>
            <a:r>
              <a:rPr lang="en-US" altLang="zh-TW" dirty="0" smtClean="0"/>
              <a:t>     </a:t>
            </a:r>
            <a:r>
              <a:rPr lang="zh-TW" altLang="zh-TW" dirty="0" smtClean="0"/>
              <a:t>未知</a:t>
            </a:r>
            <a:r>
              <a:rPr lang="zh-TW" altLang="zh-TW" dirty="0"/>
              <a:t>，則我們可求得</a:t>
            </a:r>
            <a:r>
              <a:rPr lang="zh-TW" altLang="zh-TW" dirty="0" smtClean="0"/>
              <a:t>有</a:t>
            </a:r>
            <a:endParaRPr lang="en-US" altLang="zh-TW" dirty="0" smtClean="0"/>
          </a:p>
          <a:p>
            <a:pPr marL="0" indent="0">
              <a:spcBef>
                <a:spcPts val="0"/>
              </a:spcBef>
              <a:buNone/>
            </a:pPr>
            <a:r>
              <a:rPr lang="en-US" altLang="zh-TW" dirty="0"/>
              <a:t> </a:t>
            </a:r>
            <a:r>
              <a:rPr lang="en-US" altLang="zh-TW" dirty="0" smtClean="0"/>
              <a:t>                   </a:t>
            </a:r>
            <a:r>
              <a:rPr lang="zh-TW" altLang="zh-TW" dirty="0"/>
              <a:t>個自由度</a:t>
            </a:r>
            <a:r>
              <a:rPr lang="zh-TW" altLang="zh-TW" dirty="0" smtClean="0"/>
              <a:t>之</a:t>
            </a:r>
            <a:r>
              <a:rPr lang="en-US" altLang="zh-TW" dirty="0" smtClean="0"/>
              <a:t> </a:t>
            </a:r>
            <a:r>
              <a:rPr lang="en-US" altLang="zh-TW" i="1" dirty="0" smtClean="0"/>
              <a:t>t</a:t>
            </a:r>
            <a:r>
              <a:rPr lang="en-US" altLang="zh-TW" dirty="0" smtClean="0"/>
              <a:t>-</a:t>
            </a:r>
            <a:r>
              <a:rPr lang="zh-TW" altLang="zh-TW" dirty="0"/>
              <a:t>分佈的臨界值，而且我們用以下的</a:t>
            </a:r>
            <a:r>
              <a:rPr lang="zh-TW" altLang="zh-TW" dirty="0" smtClean="0"/>
              <a:t>隨</a:t>
            </a:r>
            <a:endParaRPr lang="en-US" altLang="zh-TW" dirty="0" smtClean="0"/>
          </a:p>
          <a:p>
            <a:pPr marL="0" indent="0">
              <a:spcBef>
                <a:spcPts val="0"/>
              </a:spcBef>
              <a:buNone/>
            </a:pPr>
            <a:r>
              <a:rPr lang="en-US" altLang="zh-TW" dirty="0"/>
              <a:t> </a:t>
            </a:r>
            <a:r>
              <a:rPr lang="en-US" altLang="zh-TW" dirty="0" smtClean="0"/>
              <a:t>   </a:t>
            </a:r>
            <a:r>
              <a:rPr lang="zh-TW" altLang="zh-TW" dirty="0" smtClean="0"/>
              <a:t>機</a:t>
            </a:r>
            <a:r>
              <a:rPr lang="zh-TW" altLang="zh-TW" dirty="0"/>
              <a:t>變數為檢定統計量</a:t>
            </a:r>
            <a:r>
              <a:rPr lang="zh-TW" altLang="zh-TW" dirty="0" smtClean="0"/>
              <a:t>：</a:t>
            </a:r>
            <a:endParaRPr lang="en-US" altLang="zh-TW" dirty="0" smtClean="0"/>
          </a:p>
          <a:p>
            <a:pPr marL="0" indent="0">
              <a:spcBef>
                <a:spcPts val="0"/>
              </a:spcBef>
              <a:buNone/>
            </a:pPr>
            <a:endParaRPr lang="en-US" altLang="zh-TW" dirty="0"/>
          </a:p>
          <a:p>
            <a:pPr marL="0" indent="0">
              <a:spcBef>
                <a:spcPts val="0"/>
              </a:spcBef>
              <a:buNone/>
            </a:pPr>
            <a:endParaRPr lang="en-US" altLang="zh-TW" dirty="0" smtClean="0"/>
          </a:p>
          <a:p>
            <a:pPr marL="0" indent="0">
              <a:lnSpc>
                <a:spcPts val="3800"/>
              </a:lnSpc>
              <a:spcBef>
                <a:spcPts val="0"/>
              </a:spcBef>
              <a:buNone/>
            </a:pPr>
            <a:endParaRPr lang="en-US" altLang="zh-TW" dirty="0"/>
          </a:p>
          <a:p>
            <a:pPr>
              <a:spcBef>
                <a:spcPts val="0"/>
              </a:spcBef>
            </a:pPr>
            <a:r>
              <a:rPr lang="zh-TW" altLang="zh-TW" dirty="0"/>
              <a:t>其中</a:t>
            </a:r>
          </a:p>
          <a:p>
            <a:pPr>
              <a:spcBef>
                <a:spcPts val="0"/>
              </a:spcBef>
              <a:buFont typeface="Arial" pitchFamily="34" charset="0"/>
              <a:buChar char="•"/>
            </a:pPr>
            <a:endParaRPr lang="zh-TW" altLang="zh-TW" dirty="0"/>
          </a:p>
          <a:p>
            <a:endParaRPr lang="en-US" altLang="zh-TW" dirty="0" smtClean="0"/>
          </a:p>
          <a:p>
            <a:endParaRPr lang="en-US" altLang="zh-TW" dirty="0"/>
          </a:p>
        </p:txBody>
      </p:sp>
      <p:graphicFrame>
        <p:nvGraphicFramePr>
          <p:cNvPr id="4" name="物件 3"/>
          <p:cNvGraphicFramePr>
            <a:graphicFrameLocks noChangeAspect="1"/>
          </p:cNvGraphicFramePr>
          <p:nvPr>
            <p:extLst>
              <p:ext uri="{D42A27DB-BD31-4B8C-83A1-F6EECF244321}">
                <p14:modId xmlns:p14="http://schemas.microsoft.com/office/powerpoint/2010/main" val="4052010807"/>
              </p:ext>
            </p:extLst>
          </p:nvPr>
        </p:nvGraphicFramePr>
        <p:xfrm>
          <a:off x="3658764" y="1880920"/>
          <a:ext cx="1826471" cy="828000"/>
        </p:xfrm>
        <a:graphic>
          <a:graphicData uri="http://schemas.openxmlformats.org/presentationml/2006/ole">
            <mc:AlternateContent xmlns:mc="http://schemas.openxmlformats.org/markup-compatibility/2006">
              <mc:Choice xmlns:v="urn:schemas-microsoft-com:vml" Requires="v">
                <p:oleObj spid="_x0000_s353312" name="Equation" r:id="rId3" imgW="952200" imgH="431640" progId="Equation.DSMT4">
                  <p:embed/>
                </p:oleObj>
              </mc:Choice>
              <mc:Fallback>
                <p:oleObj name="Equation" r:id="rId3" imgW="952200" imgH="431640" progId="Equation.DSMT4">
                  <p:embed/>
                  <p:pic>
                    <p:nvPicPr>
                      <p:cNvPr id="0" name=""/>
                      <p:cNvPicPr/>
                      <p:nvPr/>
                    </p:nvPicPr>
                    <p:blipFill>
                      <a:blip r:embed="rId4"/>
                      <a:stretch>
                        <a:fillRect/>
                      </a:stretch>
                    </p:blipFill>
                    <p:spPr>
                      <a:xfrm>
                        <a:off x="3658764" y="1880920"/>
                        <a:ext cx="1826471" cy="828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478058228"/>
              </p:ext>
            </p:extLst>
          </p:nvPr>
        </p:nvGraphicFramePr>
        <p:xfrm>
          <a:off x="4411125" y="2772048"/>
          <a:ext cx="321750" cy="396000"/>
        </p:xfrm>
        <a:graphic>
          <a:graphicData uri="http://schemas.openxmlformats.org/presentationml/2006/ole">
            <mc:AlternateContent xmlns:mc="http://schemas.openxmlformats.org/markup-compatibility/2006">
              <mc:Choice xmlns:v="urn:schemas-microsoft-com:vml" Requires="v">
                <p:oleObj spid="_x0000_s353313" name="Equation" r:id="rId5" imgW="164880" imgH="203040" progId="Equation.DSMT4">
                  <p:embed/>
                </p:oleObj>
              </mc:Choice>
              <mc:Fallback>
                <p:oleObj name="Equation" r:id="rId5" imgW="164880" imgH="203040" progId="Equation.DSMT4">
                  <p:embed/>
                  <p:pic>
                    <p:nvPicPr>
                      <p:cNvPr id="0" name=""/>
                      <p:cNvPicPr/>
                      <p:nvPr/>
                    </p:nvPicPr>
                    <p:blipFill>
                      <a:blip r:embed="rId6"/>
                      <a:stretch>
                        <a:fillRect/>
                      </a:stretch>
                    </p:blipFill>
                    <p:spPr>
                      <a:xfrm>
                        <a:off x="4411125" y="2772048"/>
                        <a:ext cx="321750" cy="396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3516316448"/>
              </p:ext>
            </p:extLst>
          </p:nvPr>
        </p:nvGraphicFramePr>
        <p:xfrm>
          <a:off x="5076056" y="2781016"/>
          <a:ext cx="371250" cy="396000"/>
        </p:xfrm>
        <a:graphic>
          <a:graphicData uri="http://schemas.openxmlformats.org/presentationml/2006/ole">
            <mc:AlternateContent xmlns:mc="http://schemas.openxmlformats.org/markup-compatibility/2006">
              <mc:Choice xmlns:v="urn:schemas-microsoft-com:vml" Requires="v">
                <p:oleObj spid="_x0000_s353314" name="Equation" r:id="rId7" imgW="190440" imgH="203040" progId="Equation.DSMT4">
                  <p:embed/>
                </p:oleObj>
              </mc:Choice>
              <mc:Fallback>
                <p:oleObj name="Equation" r:id="rId7" imgW="190440" imgH="203040" progId="Equation.DSMT4">
                  <p:embed/>
                  <p:pic>
                    <p:nvPicPr>
                      <p:cNvPr id="0" name=""/>
                      <p:cNvPicPr/>
                      <p:nvPr/>
                    </p:nvPicPr>
                    <p:blipFill>
                      <a:blip r:embed="rId8"/>
                      <a:stretch>
                        <a:fillRect/>
                      </a:stretch>
                    </p:blipFill>
                    <p:spPr>
                      <a:xfrm>
                        <a:off x="5076056" y="2781016"/>
                        <a:ext cx="371250" cy="396000"/>
                      </a:xfrm>
                      <a:prstGeom prst="rect">
                        <a:avLst/>
                      </a:prstGeom>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3214080246"/>
              </p:ext>
            </p:extLst>
          </p:nvPr>
        </p:nvGraphicFramePr>
        <p:xfrm>
          <a:off x="742212" y="3177016"/>
          <a:ext cx="1237500" cy="396000"/>
        </p:xfrm>
        <a:graphic>
          <a:graphicData uri="http://schemas.openxmlformats.org/presentationml/2006/ole">
            <mc:AlternateContent xmlns:mc="http://schemas.openxmlformats.org/markup-compatibility/2006">
              <mc:Choice xmlns:v="urn:schemas-microsoft-com:vml" Requires="v">
                <p:oleObj spid="_x0000_s353315" name="Equation" r:id="rId9" imgW="634680" imgH="203040" progId="Equation.DSMT4">
                  <p:embed/>
                </p:oleObj>
              </mc:Choice>
              <mc:Fallback>
                <p:oleObj name="Equation" r:id="rId9" imgW="634680" imgH="203040" progId="Equation.DSMT4">
                  <p:embed/>
                  <p:pic>
                    <p:nvPicPr>
                      <p:cNvPr id="0" name=""/>
                      <p:cNvPicPr/>
                      <p:nvPr/>
                    </p:nvPicPr>
                    <p:blipFill>
                      <a:blip r:embed="rId10"/>
                      <a:stretch>
                        <a:fillRect/>
                      </a:stretch>
                    </p:blipFill>
                    <p:spPr>
                      <a:xfrm>
                        <a:off x="742212" y="3177016"/>
                        <a:ext cx="1237500" cy="396000"/>
                      </a:xfrm>
                      <a:prstGeom prst="rect">
                        <a:avLst/>
                      </a:prstGeom>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773588325"/>
              </p:ext>
            </p:extLst>
          </p:nvPr>
        </p:nvGraphicFramePr>
        <p:xfrm>
          <a:off x="2627784" y="4005064"/>
          <a:ext cx="3366000" cy="1224000"/>
        </p:xfrm>
        <a:graphic>
          <a:graphicData uri="http://schemas.openxmlformats.org/presentationml/2006/ole">
            <mc:AlternateContent xmlns:mc="http://schemas.openxmlformats.org/markup-compatibility/2006">
              <mc:Choice xmlns:v="urn:schemas-microsoft-com:vml" Requires="v">
                <p:oleObj spid="_x0000_s353316" name="Equation" r:id="rId11" imgW="1815840" imgH="660240" progId="Equation.DSMT4">
                  <p:embed/>
                </p:oleObj>
              </mc:Choice>
              <mc:Fallback>
                <p:oleObj name="Equation" r:id="rId11" imgW="1815840" imgH="660240" progId="Equation.DSMT4">
                  <p:embed/>
                  <p:pic>
                    <p:nvPicPr>
                      <p:cNvPr id="0" name=""/>
                      <p:cNvPicPr/>
                      <p:nvPr/>
                    </p:nvPicPr>
                    <p:blipFill>
                      <a:blip r:embed="rId12"/>
                      <a:stretch>
                        <a:fillRect/>
                      </a:stretch>
                    </p:blipFill>
                    <p:spPr>
                      <a:xfrm>
                        <a:off x="2627784" y="4005064"/>
                        <a:ext cx="3366000" cy="1224000"/>
                      </a:xfrm>
                      <a:prstGeom prst="rect">
                        <a:avLst/>
                      </a:prstGeom>
                    </p:spPr>
                  </p:pic>
                </p:oleObj>
              </mc:Fallback>
            </mc:AlternateContent>
          </a:graphicData>
        </a:graphic>
      </p:graphicFrame>
      <p:graphicFrame>
        <p:nvGraphicFramePr>
          <p:cNvPr id="9" name="物件 8"/>
          <p:cNvGraphicFramePr>
            <a:graphicFrameLocks noChangeAspect="1"/>
          </p:cNvGraphicFramePr>
          <p:nvPr>
            <p:extLst>
              <p:ext uri="{D42A27DB-BD31-4B8C-83A1-F6EECF244321}">
                <p14:modId xmlns:p14="http://schemas.microsoft.com/office/powerpoint/2010/main" val="2145247224"/>
              </p:ext>
            </p:extLst>
          </p:nvPr>
        </p:nvGraphicFramePr>
        <p:xfrm>
          <a:off x="3131840" y="5733256"/>
          <a:ext cx="2844800" cy="755650"/>
        </p:xfrm>
        <a:graphic>
          <a:graphicData uri="http://schemas.openxmlformats.org/presentationml/2006/ole">
            <mc:AlternateContent xmlns:mc="http://schemas.openxmlformats.org/markup-compatibility/2006">
              <mc:Choice xmlns:v="urn:schemas-microsoft-com:vml" Requires="v">
                <p:oleObj spid="_x0000_s353317" name="Equation" r:id="rId13" imgW="1625400" imgH="431640" progId="Equation.DSMT4">
                  <p:embed/>
                </p:oleObj>
              </mc:Choice>
              <mc:Fallback>
                <p:oleObj name="Equation" r:id="rId13" imgW="1625400" imgH="431640" progId="Equation.DSMT4">
                  <p:embed/>
                  <p:pic>
                    <p:nvPicPr>
                      <p:cNvPr id="0" name="物件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31840" y="5733256"/>
                        <a:ext cx="28448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194443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9.4  </a:t>
            </a:r>
            <a:r>
              <a:rPr lang="zh-TW" altLang="zh-TW" dirty="0" smtClean="0"/>
              <a:t>假設</a:t>
            </a:r>
            <a:r>
              <a:rPr lang="zh-TW" altLang="zh-TW" dirty="0"/>
              <a:t>的雙樣本檢定</a:t>
            </a:r>
            <a:endParaRPr lang="zh-TW" altLang="en-US" dirty="0"/>
          </a:p>
        </p:txBody>
      </p:sp>
      <p:sp>
        <p:nvSpPr>
          <p:cNvPr id="3" name="內容版面配置區 2"/>
          <p:cNvSpPr>
            <a:spLocks noGrp="1"/>
          </p:cNvSpPr>
          <p:nvPr>
            <p:ph idx="1"/>
          </p:nvPr>
        </p:nvSpPr>
        <p:spPr/>
        <p:txBody>
          <a:bodyPr/>
          <a:lstStyle/>
          <a:p>
            <a:r>
              <a:rPr lang="zh-TW" altLang="zh-TW" dirty="0" smtClean="0"/>
              <a:t>且</a:t>
            </a:r>
            <a:r>
              <a:rPr lang="en-US" altLang="zh-TW" dirty="0" smtClean="0"/>
              <a:t>    </a:t>
            </a:r>
            <a:r>
              <a:rPr lang="zh-TW" altLang="zh-TW" dirty="0" smtClean="0"/>
              <a:t>和</a:t>
            </a:r>
            <a:r>
              <a:rPr lang="en-US" altLang="zh-TW" dirty="0" smtClean="0"/>
              <a:t>     </a:t>
            </a:r>
            <a:r>
              <a:rPr lang="zh-TW" altLang="zh-TW" dirty="0" smtClean="0"/>
              <a:t>分別</a:t>
            </a:r>
            <a:r>
              <a:rPr lang="zh-TW" altLang="zh-TW" dirty="0"/>
              <a:t>為</a:t>
            </a:r>
            <a:r>
              <a:rPr lang="zh-TW" altLang="zh-TW" dirty="0" smtClean="0"/>
              <a:t>母體</a:t>
            </a:r>
            <a:r>
              <a:rPr lang="en-US" altLang="zh-TW" dirty="0" smtClean="0"/>
              <a:t> I </a:t>
            </a:r>
            <a:r>
              <a:rPr lang="zh-TW" altLang="zh-TW" dirty="0" smtClean="0"/>
              <a:t>與母體</a:t>
            </a:r>
            <a:r>
              <a:rPr lang="en-US" altLang="zh-TW" dirty="0" smtClean="0"/>
              <a:t> II </a:t>
            </a:r>
            <a:r>
              <a:rPr lang="zh-TW" altLang="zh-TW" dirty="0" smtClean="0"/>
              <a:t>之</a:t>
            </a:r>
            <a:r>
              <a:rPr lang="zh-TW" altLang="zh-TW" dirty="0"/>
              <a:t>樣本的標準差</a:t>
            </a:r>
            <a:r>
              <a:rPr lang="zh-TW" altLang="zh-TW" dirty="0" smtClean="0"/>
              <a:t>。</a:t>
            </a:r>
            <a:endParaRPr lang="en-US" altLang="zh-TW" dirty="0" smtClean="0"/>
          </a:p>
          <a:p>
            <a:r>
              <a:rPr lang="zh-TW" altLang="zh-TW" dirty="0"/>
              <a:t>當下式成立時，不拒絕雙邊假設：</a:t>
            </a:r>
          </a:p>
          <a:p>
            <a:endParaRPr lang="en-US" altLang="zh-TW" dirty="0" smtClean="0"/>
          </a:p>
          <a:p>
            <a:r>
              <a:rPr lang="zh-TW" altLang="zh-TW" dirty="0"/>
              <a:t>且其拒絕區域由圖</a:t>
            </a:r>
            <a:r>
              <a:rPr lang="en-US" altLang="zh-TW" dirty="0"/>
              <a:t>9.8</a:t>
            </a:r>
            <a:r>
              <a:rPr lang="zh-TW" altLang="zh-TW" dirty="0"/>
              <a:t>中的陰影區域所構成。</a:t>
            </a:r>
          </a:p>
          <a:p>
            <a:endParaRPr lang="zh-TW" altLang="en-US" dirty="0"/>
          </a:p>
          <a:p>
            <a:endParaRPr lang="zh-TW" altLang="en-US" dirty="0"/>
          </a:p>
        </p:txBody>
      </p:sp>
      <p:graphicFrame>
        <p:nvGraphicFramePr>
          <p:cNvPr id="5" name="物件 4"/>
          <p:cNvGraphicFramePr>
            <a:graphicFrameLocks noChangeAspect="1"/>
          </p:cNvGraphicFramePr>
          <p:nvPr>
            <p:extLst>
              <p:ext uri="{D42A27DB-BD31-4B8C-83A1-F6EECF244321}">
                <p14:modId xmlns:p14="http://schemas.microsoft.com/office/powerpoint/2010/main" val="4113945078"/>
              </p:ext>
            </p:extLst>
          </p:nvPr>
        </p:nvGraphicFramePr>
        <p:xfrm>
          <a:off x="1034640" y="1430872"/>
          <a:ext cx="297000" cy="396000"/>
        </p:xfrm>
        <a:graphic>
          <a:graphicData uri="http://schemas.openxmlformats.org/presentationml/2006/ole">
            <mc:AlternateContent xmlns:mc="http://schemas.openxmlformats.org/markup-compatibility/2006">
              <mc:Choice xmlns:v="urn:schemas-microsoft-com:vml" Requires="v">
                <p:oleObj spid="_x0000_s351252" name="Equation" r:id="rId3" imgW="152280" imgH="203040" progId="Equation.DSMT4">
                  <p:embed/>
                </p:oleObj>
              </mc:Choice>
              <mc:Fallback>
                <p:oleObj name="Equation" r:id="rId3" imgW="152280" imgH="203040" progId="Equation.DSMT4">
                  <p:embed/>
                  <p:pic>
                    <p:nvPicPr>
                      <p:cNvPr id="0" name=""/>
                      <p:cNvPicPr/>
                      <p:nvPr/>
                    </p:nvPicPr>
                    <p:blipFill>
                      <a:blip r:embed="rId4"/>
                      <a:stretch>
                        <a:fillRect/>
                      </a:stretch>
                    </p:blipFill>
                    <p:spPr>
                      <a:xfrm>
                        <a:off x="1034640" y="1430872"/>
                        <a:ext cx="297000" cy="396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3645150846"/>
              </p:ext>
            </p:extLst>
          </p:nvPr>
        </p:nvGraphicFramePr>
        <p:xfrm>
          <a:off x="1633212" y="1430872"/>
          <a:ext cx="346500" cy="396000"/>
        </p:xfrm>
        <a:graphic>
          <a:graphicData uri="http://schemas.openxmlformats.org/presentationml/2006/ole">
            <mc:AlternateContent xmlns:mc="http://schemas.openxmlformats.org/markup-compatibility/2006">
              <mc:Choice xmlns:v="urn:schemas-microsoft-com:vml" Requires="v">
                <p:oleObj spid="_x0000_s351253" name="Equation" r:id="rId5" imgW="177480" imgH="203040" progId="Equation.DSMT4">
                  <p:embed/>
                </p:oleObj>
              </mc:Choice>
              <mc:Fallback>
                <p:oleObj name="Equation" r:id="rId5" imgW="177480" imgH="203040" progId="Equation.DSMT4">
                  <p:embed/>
                  <p:pic>
                    <p:nvPicPr>
                      <p:cNvPr id="0" name=""/>
                      <p:cNvPicPr/>
                      <p:nvPr/>
                    </p:nvPicPr>
                    <p:blipFill>
                      <a:blip r:embed="rId6"/>
                      <a:stretch>
                        <a:fillRect/>
                      </a:stretch>
                    </p:blipFill>
                    <p:spPr>
                      <a:xfrm>
                        <a:off x="1633212" y="1430872"/>
                        <a:ext cx="346500" cy="396000"/>
                      </a:xfrm>
                      <a:prstGeom prst="rect">
                        <a:avLst/>
                      </a:prstGeom>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4205298174"/>
              </p:ext>
            </p:extLst>
          </p:nvPr>
        </p:nvGraphicFramePr>
        <p:xfrm>
          <a:off x="3059832" y="2330928"/>
          <a:ext cx="3175000" cy="450000"/>
        </p:xfrm>
        <a:graphic>
          <a:graphicData uri="http://schemas.openxmlformats.org/presentationml/2006/ole">
            <mc:AlternateContent xmlns:mc="http://schemas.openxmlformats.org/markup-compatibility/2006">
              <mc:Choice xmlns:v="urn:schemas-microsoft-com:vml" Requires="v">
                <p:oleObj spid="_x0000_s351254" name="Equation" r:id="rId7" imgW="1612800" imgH="228600" progId="Equation.DSMT4">
                  <p:embed/>
                </p:oleObj>
              </mc:Choice>
              <mc:Fallback>
                <p:oleObj name="Equation" r:id="rId7" imgW="1612800" imgH="228600" progId="Equation.DSMT4">
                  <p:embed/>
                  <p:pic>
                    <p:nvPicPr>
                      <p:cNvPr id="0" name=""/>
                      <p:cNvPicPr/>
                      <p:nvPr/>
                    </p:nvPicPr>
                    <p:blipFill>
                      <a:blip r:embed="rId8"/>
                      <a:stretch>
                        <a:fillRect/>
                      </a:stretch>
                    </p:blipFill>
                    <p:spPr>
                      <a:xfrm>
                        <a:off x="3059832" y="2330928"/>
                        <a:ext cx="3175000" cy="450000"/>
                      </a:xfrm>
                      <a:prstGeom prst="rect">
                        <a:avLst/>
                      </a:prstGeom>
                    </p:spPr>
                  </p:pic>
                </p:oleObj>
              </mc:Fallback>
            </mc:AlternateContent>
          </a:graphicData>
        </a:graphic>
      </p:graphicFrame>
      <p:pic>
        <p:nvPicPr>
          <p:cNvPr id="35123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8294" y="3610454"/>
            <a:ext cx="4455954" cy="2410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94443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9.4  </a:t>
            </a:r>
            <a:r>
              <a:rPr lang="zh-TW" altLang="zh-TW" dirty="0" smtClean="0"/>
              <a:t>假設</a:t>
            </a:r>
            <a:r>
              <a:rPr lang="zh-TW" altLang="zh-TW" dirty="0"/>
              <a:t>的雙樣本檢定</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54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451" y="1340768"/>
            <a:ext cx="6025877"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94443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9.4  </a:t>
            </a:r>
            <a:r>
              <a:rPr lang="zh-TW" altLang="zh-TW" dirty="0" smtClean="0"/>
              <a:t>假設</a:t>
            </a:r>
            <a:r>
              <a:rPr lang="zh-TW" altLang="zh-TW" dirty="0"/>
              <a:t>的雙樣本檢定</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55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556792"/>
            <a:ext cx="6419312"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94443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9.1  </a:t>
            </a:r>
            <a:r>
              <a:rPr lang="zh-TW" altLang="zh-TW" dirty="0"/>
              <a:t>簡介</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28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412776"/>
            <a:ext cx="6346938"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32463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9.4  </a:t>
            </a:r>
            <a:r>
              <a:rPr lang="zh-TW" altLang="zh-TW" dirty="0" smtClean="0"/>
              <a:t>假設</a:t>
            </a:r>
            <a:r>
              <a:rPr lang="zh-TW" altLang="zh-TW" dirty="0"/>
              <a:t>的雙樣本檢定</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56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796" y="2792142"/>
            <a:ext cx="6582572" cy="236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3663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9.5  </a:t>
            </a:r>
            <a:r>
              <a:rPr lang="zh-TW" altLang="zh-TW" dirty="0" smtClean="0"/>
              <a:t>母體</a:t>
            </a:r>
            <a:r>
              <a:rPr lang="zh-TW" altLang="zh-TW" dirty="0"/>
              <a:t>比例的假設</a:t>
            </a:r>
            <a:r>
              <a:rPr lang="zh-TW" altLang="zh-TW" dirty="0" smtClean="0"/>
              <a:t>檢定</a:t>
            </a:r>
            <a:r>
              <a:rPr lang="en-US" altLang="zh-TW" dirty="0" smtClean="0"/>
              <a:t/>
            </a:r>
            <a:br>
              <a:rPr lang="en-US" altLang="zh-TW" dirty="0" smtClean="0"/>
            </a:br>
            <a:r>
              <a:rPr lang="en-US" altLang="zh-TW" sz="2800" dirty="0" smtClean="0">
                <a:solidFill>
                  <a:srgbClr val="6600CC"/>
                </a:solidFill>
              </a:rPr>
              <a:t>9.5.1</a:t>
            </a:r>
            <a:r>
              <a:rPr lang="en-US" altLang="zh-TW" sz="2800" dirty="0">
                <a:solidFill>
                  <a:srgbClr val="6600CC"/>
                </a:solidFill>
              </a:rPr>
              <a:t> </a:t>
            </a:r>
            <a:r>
              <a:rPr lang="en-US" altLang="zh-TW" sz="2800" dirty="0" smtClean="0">
                <a:solidFill>
                  <a:srgbClr val="6600CC"/>
                </a:solidFill>
              </a:rPr>
              <a:t> </a:t>
            </a:r>
            <a:r>
              <a:rPr lang="zh-TW" altLang="zh-TW" sz="2800" dirty="0" smtClean="0">
                <a:solidFill>
                  <a:srgbClr val="6600CC"/>
                </a:solidFill>
              </a:rPr>
              <a:t>單</a:t>
            </a:r>
            <a:r>
              <a:rPr lang="zh-TW" altLang="zh-TW" sz="2800" dirty="0">
                <a:solidFill>
                  <a:srgbClr val="6600CC"/>
                </a:solidFill>
              </a:rPr>
              <a:t>樣本比例檢定</a:t>
            </a:r>
            <a:endParaRPr lang="zh-TW" altLang="en-US" sz="2800" dirty="0">
              <a:solidFill>
                <a:srgbClr val="6600CC"/>
              </a:solidFill>
            </a:endParaRPr>
          </a:p>
        </p:txBody>
      </p:sp>
      <p:sp>
        <p:nvSpPr>
          <p:cNvPr id="3" name="內容版面配置區 2"/>
          <p:cNvSpPr>
            <a:spLocks noGrp="1"/>
          </p:cNvSpPr>
          <p:nvPr>
            <p:ph idx="1"/>
          </p:nvPr>
        </p:nvSpPr>
        <p:spPr/>
        <p:txBody>
          <a:bodyPr/>
          <a:lstStyle/>
          <a:p>
            <a:endParaRPr lang="zh-TW" altLang="en-US"/>
          </a:p>
        </p:txBody>
      </p:sp>
      <p:pic>
        <p:nvPicPr>
          <p:cNvPr id="357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800" y="1988840"/>
            <a:ext cx="6586400" cy="3457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3663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a:solidFill>
                  <a:srgbClr val="6600CC"/>
                </a:solidFill>
              </a:rPr>
              <a:t>9.5.1  </a:t>
            </a:r>
            <a:r>
              <a:rPr lang="zh-TW" altLang="zh-TW" sz="2800" dirty="0">
                <a:solidFill>
                  <a:srgbClr val="6600CC"/>
                </a:solidFill>
              </a:rPr>
              <a:t>單樣本比例檢定</a:t>
            </a:r>
            <a:endParaRPr lang="zh-TW" altLang="en-US" sz="2800" dirty="0"/>
          </a:p>
        </p:txBody>
      </p:sp>
      <p:sp>
        <p:nvSpPr>
          <p:cNvPr id="3" name="內容版面配置區 2"/>
          <p:cNvSpPr>
            <a:spLocks noGrp="1"/>
          </p:cNvSpPr>
          <p:nvPr>
            <p:ph idx="1"/>
          </p:nvPr>
        </p:nvSpPr>
        <p:spPr/>
        <p:txBody>
          <a:bodyPr/>
          <a:lstStyle/>
          <a:p>
            <a:endParaRPr lang="zh-TW" altLang="en-US"/>
          </a:p>
        </p:txBody>
      </p:sp>
      <p:pic>
        <p:nvPicPr>
          <p:cNvPr id="358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276872"/>
            <a:ext cx="7441872"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6179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a:solidFill>
                  <a:srgbClr val="6600CC"/>
                </a:solidFill>
              </a:rPr>
              <a:t>9.5.1  </a:t>
            </a:r>
            <a:r>
              <a:rPr lang="zh-TW" altLang="zh-TW" sz="2800" dirty="0">
                <a:solidFill>
                  <a:srgbClr val="6600CC"/>
                </a:solidFill>
              </a:rPr>
              <a:t>單樣本比例檢定</a:t>
            </a:r>
            <a:endParaRPr lang="zh-TW" altLang="en-US" sz="2800" dirty="0"/>
          </a:p>
        </p:txBody>
      </p:sp>
      <p:sp>
        <p:nvSpPr>
          <p:cNvPr id="3" name="內容版面配置區 2"/>
          <p:cNvSpPr>
            <a:spLocks noGrp="1"/>
          </p:cNvSpPr>
          <p:nvPr>
            <p:ph idx="1"/>
          </p:nvPr>
        </p:nvSpPr>
        <p:spPr/>
        <p:txBody>
          <a:bodyPr/>
          <a:lstStyle/>
          <a:p>
            <a:endParaRPr lang="zh-TW" altLang="en-US"/>
          </a:p>
        </p:txBody>
      </p:sp>
      <p:pic>
        <p:nvPicPr>
          <p:cNvPr id="359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628800"/>
            <a:ext cx="6533878"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53595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a:solidFill>
                  <a:srgbClr val="6600CC"/>
                </a:solidFill>
              </a:rPr>
              <a:t>9.5.1  </a:t>
            </a:r>
            <a:r>
              <a:rPr lang="zh-TW" altLang="zh-TW" sz="2800" dirty="0">
                <a:solidFill>
                  <a:srgbClr val="6600CC"/>
                </a:solidFill>
              </a:rPr>
              <a:t>單樣本比例檢定</a:t>
            </a:r>
            <a:endParaRPr lang="zh-TW" altLang="en-US" sz="2800" dirty="0"/>
          </a:p>
        </p:txBody>
      </p:sp>
      <p:sp>
        <p:nvSpPr>
          <p:cNvPr id="3" name="內容版面配置區 2"/>
          <p:cNvSpPr>
            <a:spLocks noGrp="1"/>
          </p:cNvSpPr>
          <p:nvPr>
            <p:ph idx="1"/>
          </p:nvPr>
        </p:nvSpPr>
        <p:spPr/>
        <p:txBody>
          <a:bodyPr/>
          <a:lstStyle/>
          <a:p>
            <a:endParaRPr lang="zh-TW" altLang="en-US"/>
          </a:p>
        </p:txBody>
      </p:sp>
      <p:pic>
        <p:nvPicPr>
          <p:cNvPr id="3604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772816"/>
            <a:ext cx="6793122"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53595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a:solidFill>
                  <a:srgbClr val="6600CC"/>
                </a:solidFill>
              </a:rPr>
              <a:t>9.5.1  </a:t>
            </a:r>
            <a:r>
              <a:rPr lang="zh-TW" altLang="zh-TW" sz="2800" dirty="0">
                <a:solidFill>
                  <a:srgbClr val="6600CC"/>
                </a:solidFill>
              </a:rPr>
              <a:t>單樣本比例檢定</a:t>
            </a:r>
            <a:endParaRPr lang="zh-TW" altLang="en-US" sz="2800" dirty="0"/>
          </a:p>
        </p:txBody>
      </p:sp>
      <p:sp>
        <p:nvSpPr>
          <p:cNvPr id="3" name="內容版面配置區 2"/>
          <p:cNvSpPr>
            <a:spLocks noGrp="1"/>
          </p:cNvSpPr>
          <p:nvPr>
            <p:ph idx="1"/>
          </p:nvPr>
        </p:nvSpPr>
        <p:spPr/>
        <p:txBody>
          <a:bodyPr/>
          <a:lstStyle/>
          <a:p>
            <a:r>
              <a:rPr lang="zh-TW" altLang="zh-TW" dirty="0"/>
              <a:t>定理</a:t>
            </a:r>
            <a:r>
              <a:rPr lang="en-US" altLang="zh-TW" dirty="0"/>
              <a:t>9.4</a:t>
            </a:r>
            <a:r>
              <a:rPr lang="zh-TW" altLang="zh-TW" dirty="0"/>
              <a:t>中的檢定統計量與所選取的樣本</a:t>
            </a:r>
            <a:r>
              <a:rPr lang="zh-TW" altLang="zh-TW" dirty="0" smtClean="0"/>
              <a:t>大小</a:t>
            </a:r>
            <a:r>
              <a:rPr lang="en-US" altLang="zh-TW" i="1" dirty="0" smtClean="0"/>
              <a:t>n</a:t>
            </a:r>
            <a:r>
              <a:rPr lang="zh-TW" altLang="zh-TW" dirty="0" smtClean="0"/>
              <a:t>有關</a:t>
            </a:r>
            <a:r>
              <a:rPr lang="zh-TW" altLang="zh-TW" dirty="0"/>
              <a:t>。圖</a:t>
            </a:r>
            <a:r>
              <a:rPr lang="en-US" altLang="zh-TW" dirty="0"/>
              <a:t>9.11(a) </a:t>
            </a:r>
            <a:r>
              <a:rPr lang="zh-TW" altLang="zh-TW" dirty="0"/>
              <a:t>顯示檢定統計量對樣本</a:t>
            </a:r>
            <a:r>
              <a:rPr lang="zh-TW" altLang="zh-TW" dirty="0" smtClean="0"/>
              <a:t>大小</a:t>
            </a:r>
            <a:r>
              <a:rPr lang="en-US" altLang="zh-TW" i="1" dirty="0" smtClean="0"/>
              <a:t>n</a:t>
            </a:r>
            <a:r>
              <a:rPr lang="zh-TW" altLang="zh-TW" dirty="0" smtClean="0"/>
              <a:t>的</a:t>
            </a:r>
            <a:r>
              <a:rPr lang="zh-TW" altLang="zh-TW" dirty="0"/>
              <a:t>圖形。此圖告訴我們樣本大小會影響我們的決定。例如，如果我們之前選的</a:t>
            </a:r>
            <a:r>
              <a:rPr lang="zh-TW" altLang="zh-TW" dirty="0" smtClean="0"/>
              <a:t>是</a:t>
            </a:r>
            <a:r>
              <a:rPr lang="en-US" altLang="zh-TW" dirty="0" smtClean="0"/>
              <a:t>             </a:t>
            </a:r>
            <a:r>
              <a:rPr lang="zh-TW" altLang="zh-TW" dirty="0" smtClean="0"/>
              <a:t>，</a:t>
            </a:r>
            <a:r>
              <a:rPr lang="zh-TW" altLang="zh-TW" dirty="0"/>
              <a:t>則對圖中所列的全部三個顯著水準，我們都不能拒絕</a:t>
            </a:r>
            <a:r>
              <a:rPr lang="en-US" altLang="zh-TW" dirty="0"/>
              <a:t> </a:t>
            </a:r>
            <a:r>
              <a:rPr lang="en-US" altLang="zh-TW" dirty="0" smtClean="0"/>
              <a:t>    </a:t>
            </a:r>
            <a:r>
              <a:rPr lang="zh-TW" altLang="zh-TW" dirty="0" smtClean="0"/>
              <a:t>。</a:t>
            </a:r>
            <a:r>
              <a:rPr lang="zh-TW" altLang="zh-TW" dirty="0"/>
              <a:t>在此情況下</a:t>
            </a:r>
            <a:r>
              <a:rPr lang="zh-TW" altLang="zh-TW" dirty="0" smtClean="0"/>
              <a:t>，</a:t>
            </a:r>
            <a:r>
              <a:rPr lang="en-US" altLang="zh-TW" dirty="0" smtClean="0"/>
              <a:t>                                    </a:t>
            </a:r>
            <a:r>
              <a:rPr lang="zh-TW" altLang="zh-TW" dirty="0" smtClean="0"/>
              <a:t>，</a:t>
            </a:r>
            <a:r>
              <a:rPr lang="zh-TW" altLang="zh-TW" dirty="0"/>
              <a:t>很接近</a:t>
            </a:r>
            <a:r>
              <a:rPr lang="en-US" altLang="zh-TW" dirty="0"/>
              <a:t>0.1</a:t>
            </a:r>
            <a:r>
              <a:rPr lang="zh-TW" altLang="zh-TW" dirty="0"/>
              <a:t>。進一步看，若用</a:t>
            </a:r>
            <a:r>
              <a:rPr lang="en-US" altLang="zh-TW" dirty="0"/>
              <a:t> </a:t>
            </a:r>
            <a:r>
              <a:rPr lang="en-US" altLang="zh-TW" dirty="0" smtClean="0"/>
              <a:t>            </a:t>
            </a:r>
            <a:r>
              <a:rPr lang="zh-TW" altLang="zh-TW" dirty="0" smtClean="0"/>
              <a:t>，</a:t>
            </a:r>
            <a:r>
              <a:rPr lang="zh-TW" altLang="zh-TW" dirty="0"/>
              <a:t>則顯著水準甚至可低於</a:t>
            </a:r>
            <a:r>
              <a:rPr lang="en-US" altLang="zh-TW" dirty="0"/>
              <a:t>0.005</a:t>
            </a:r>
            <a:r>
              <a:rPr lang="zh-TW" altLang="zh-TW" dirty="0"/>
              <a:t>。換言之，我們更有信心</a:t>
            </a:r>
            <a:r>
              <a:rPr lang="en-US" altLang="zh-TW" dirty="0"/>
              <a:t> ( </a:t>
            </a:r>
            <a:r>
              <a:rPr lang="zh-TW" altLang="zh-TW" dirty="0"/>
              <a:t>高於</a:t>
            </a:r>
            <a:r>
              <a:rPr lang="en-US" altLang="zh-TW" dirty="0"/>
              <a:t>99% ) </a:t>
            </a:r>
            <a:r>
              <a:rPr lang="zh-TW" altLang="zh-TW" dirty="0"/>
              <a:t>拒絕該假設。除了樣本大小外，顯著水準也影響決策，這可從圖</a:t>
            </a:r>
            <a:r>
              <a:rPr lang="en-US" altLang="zh-TW" dirty="0"/>
              <a:t>9.11(a) </a:t>
            </a:r>
            <a:r>
              <a:rPr lang="zh-TW" altLang="zh-TW" dirty="0"/>
              <a:t>和圖</a:t>
            </a:r>
            <a:r>
              <a:rPr lang="en-US" altLang="zh-TW" dirty="0"/>
              <a:t>9.11(b) </a:t>
            </a:r>
            <a:r>
              <a:rPr lang="zh-TW" altLang="zh-TW" dirty="0"/>
              <a:t>直接看出。</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690012303"/>
              </p:ext>
            </p:extLst>
          </p:nvPr>
        </p:nvGraphicFramePr>
        <p:xfrm>
          <a:off x="7470000" y="2268000"/>
          <a:ext cx="973384" cy="342000"/>
        </p:xfrm>
        <a:graphic>
          <a:graphicData uri="http://schemas.openxmlformats.org/presentationml/2006/ole">
            <mc:AlternateContent xmlns:mc="http://schemas.openxmlformats.org/markup-compatibility/2006">
              <mc:Choice xmlns:v="urn:schemas-microsoft-com:vml" Requires="v">
                <p:oleObj spid="_x0000_s363538" name="Equation" r:id="rId3" imgW="469800" imgH="164880" progId="Equation.DSMT4">
                  <p:embed/>
                </p:oleObj>
              </mc:Choice>
              <mc:Fallback>
                <p:oleObj name="Equation" r:id="rId3" imgW="469800" imgH="164880" progId="Equation.DSMT4">
                  <p:embed/>
                  <p:pic>
                    <p:nvPicPr>
                      <p:cNvPr id="0" name=""/>
                      <p:cNvPicPr/>
                      <p:nvPr/>
                    </p:nvPicPr>
                    <p:blipFill>
                      <a:blip r:embed="rId4"/>
                      <a:stretch>
                        <a:fillRect/>
                      </a:stretch>
                    </p:blipFill>
                    <p:spPr>
                      <a:xfrm>
                        <a:off x="7470000" y="2268000"/>
                        <a:ext cx="973384" cy="342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2259677310"/>
              </p:ext>
            </p:extLst>
          </p:nvPr>
        </p:nvGraphicFramePr>
        <p:xfrm>
          <a:off x="7776400" y="2636912"/>
          <a:ext cx="414000" cy="414000"/>
        </p:xfrm>
        <a:graphic>
          <a:graphicData uri="http://schemas.openxmlformats.org/presentationml/2006/ole">
            <mc:AlternateContent xmlns:mc="http://schemas.openxmlformats.org/markup-compatibility/2006">
              <mc:Choice xmlns:v="urn:schemas-microsoft-com:vml" Requires="v">
                <p:oleObj spid="_x0000_s363539" name="Equation" r:id="rId5" imgW="215640" imgH="215640" progId="Equation.DSMT4">
                  <p:embed/>
                </p:oleObj>
              </mc:Choice>
              <mc:Fallback>
                <p:oleObj name="Equation" r:id="rId5" imgW="215640" imgH="215640" progId="Equation.DSMT4">
                  <p:embed/>
                  <p:pic>
                    <p:nvPicPr>
                      <p:cNvPr id="0" name=""/>
                      <p:cNvPicPr/>
                      <p:nvPr/>
                    </p:nvPicPr>
                    <p:blipFill>
                      <a:blip r:embed="rId6"/>
                      <a:stretch>
                        <a:fillRect/>
                      </a:stretch>
                    </p:blipFill>
                    <p:spPr>
                      <a:xfrm>
                        <a:off x="7776400" y="2636912"/>
                        <a:ext cx="414000" cy="414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1264663410"/>
              </p:ext>
            </p:extLst>
          </p:nvPr>
        </p:nvGraphicFramePr>
        <p:xfrm>
          <a:off x="2214000" y="3042000"/>
          <a:ext cx="2854285" cy="360000"/>
        </p:xfrm>
        <a:graphic>
          <a:graphicData uri="http://schemas.openxmlformats.org/presentationml/2006/ole">
            <mc:AlternateContent xmlns:mc="http://schemas.openxmlformats.org/markup-compatibility/2006">
              <mc:Choice xmlns:v="urn:schemas-microsoft-com:vml" Requires="v">
                <p:oleObj spid="_x0000_s363540" name="Equation" r:id="rId7" imgW="1409400" imgH="177480" progId="Equation.DSMT4">
                  <p:embed/>
                </p:oleObj>
              </mc:Choice>
              <mc:Fallback>
                <p:oleObj name="Equation" r:id="rId7" imgW="1409400" imgH="177480" progId="Equation.DSMT4">
                  <p:embed/>
                  <p:pic>
                    <p:nvPicPr>
                      <p:cNvPr id="0" name=""/>
                      <p:cNvPicPr/>
                      <p:nvPr/>
                    </p:nvPicPr>
                    <p:blipFill>
                      <a:blip r:embed="rId8"/>
                      <a:stretch>
                        <a:fillRect/>
                      </a:stretch>
                    </p:blipFill>
                    <p:spPr>
                      <a:xfrm>
                        <a:off x="2214000" y="3042000"/>
                        <a:ext cx="2854285" cy="360000"/>
                      </a:xfrm>
                      <a:prstGeom prst="rect">
                        <a:avLst/>
                      </a:prstGeom>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1220737663"/>
              </p:ext>
            </p:extLst>
          </p:nvPr>
        </p:nvGraphicFramePr>
        <p:xfrm>
          <a:off x="1025720" y="3466800"/>
          <a:ext cx="1026000" cy="342000"/>
        </p:xfrm>
        <a:graphic>
          <a:graphicData uri="http://schemas.openxmlformats.org/presentationml/2006/ole">
            <mc:AlternateContent xmlns:mc="http://schemas.openxmlformats.org/markup-compatibility/2006">
              <mc:Choice xmlns:v="urn:schemas-microsoft-com:vml" Requires="v">
                <p:oleObj spid="_x0000_s363541" name="Equation" r:id="rId9" imgW="495000" imgH="164880" progId="Equation.DSMT4">
                  <p:embed/>
                </p:oleObj>
              </mc:Choice>
              <mc:Fallback>
                <p:oleObj name="Equation" r:id="rId9" imgW="495000" imgH="164880" progId="Equation.DSMT4">
                  <p:embed/>
                  <p:pic>
                    <p:nvPicPr>
                      <p:cNvPr id="0" name=""/>
                      <p:cNvPicPr/>
                      <p:nvPr/>
                    </p:nvPicPr>
                    <p:blipFill>
                      <a:blip r:embed="rId10"/>
                      <a:stretch>
                        <a:fillRect/>
                      </a:stretch>
                    </p:blipFill>
                    <p:spPr>
                      <a:xfrm>
                        <a:off x="1025720" y="3466800"/>
                        <a:ext cx="1026000" cy="342000"/>
                      </a:xfrm>
                      <a:prstGeom prst="rect">
                        <a:avLst/>
                      </a:prstGeom>
                    </p:spPr>
                  </p:pic>
                </p:oleObj>
              </mc:Fallback>
            </mc:AlternateContent>
          </a:graphicData>
        </a:graphic>
      </p:graphicFrame>
    </p:spTree>
    <p:extLst>
      <p:ext uri="{BB962C8B-B14F-4D97-AF65-F5344CB8AC3E}">
        <p14:creationId xmlns:p14="http://schemas.microsoft.com/office/powerpoint/2010/main" val="21853595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a:solidFill>
                  <a:srgbClr val="6600CC"/>
                </a:solidFill>
              </a:rPr>
              <a:t>9.5.1  </a:t>
            </a:r>
            <a:r>
              <a:rPr lang="zh-TW" altLang="zh-TW" sz="2800" dirty="0">
                <a:solidFill>
                  <a:srgbClr val="6600CC"/>
                </a:solidFill>
              </a:rPr>
              <a:t>單樣本比例檢定</a:t>
            </a:r>
            <a:endParaRPr lang="zh-TW" altLang="en-US" sz="2800" dirty="0"/>
          </a:p>
        </p:txBody>
      </p:sp>
      <p:sp>
        <p:nvSpPr>
          <p:cNvPr id="3" name="內容版面配置區 2"/>
          <p:cNvSpPr>
            <a:spLocks noGrp="1"/>
          </p:cNvSpPr>
          <p:nvPr>
            <p:ph idx="1"/>
          </p:nvPr>
        </p:nvSpPr>
        <p:spPr/>
        <p:txBody>
          <a:bodyPr/>
          <a:lstStyle/>
          <a:p>
            <a:endParaRPr lang="zh-TW" altLang="en-US"/>
          </a:p>
        </p:txBody>
      </p:sp>
      <p:pic>
        <p:nvPicPr>
          <p:cNvPr id="3614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548" y="1772816"/>
            <a:ext cx="5741772"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53595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a:solidFill>
                  <a:srgbClr val="6600CC"/>
                </a:solidFill>
              </a:rPr>
              <a:t>9.5.1  </a:t>
            </a:r>
            <a:r>
              <a:rPr lang="zh-TW" altLang="zh-TW" sz="2800" dirty="0">
                <a:solidFill>
                  <a:srgbClr val="6600CC"/>
                </a:solidFill>
              </a:rPr>
              <a:t>單樣本比例檢定</a:t>
            </a:r>
            <a:endParaRPr lang="zh-TW" altLang="en-US" sz="2800" dirty="0"/>
          </a:p>
        </p:txBody>
      </p:sp>
      <p:sp>
        <p:nvSpPr>
          <p:cNvPr id="3" name="內容版面配置區 2"/>
          <p:cNvSpPr>
            <a:spLocks noGrp="1"/>
          </p:cNvSpPr>
          <p:nvPr>
            <p:ph idx="1"/>
          </p:nvPr>
        </p:nvSpPr>
        <p:spPr/>
        <p:txBody>
          <a:bodyPr/>
          <a:lstStyle/>
          <a:p>
            <a:endParaRPr lang="zh-TW" altLang="en-US"/>
          </a:p>
        </p:txBody>
      </p:sp>
      <p:pic>
        <p:nvPicPr>
          <p:cNvPr id="3624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556792"/>
            <a:ext cx="5676495"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53595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a:solidFill>
                  <a:srgbClr val="6600CC"/>
                </a:solidFill>
              </a:rPr>
              <a:t>9.5.1  </a:t>
            </a:r>
            <a:r>
              <a:rPr lang="zh-TW" altLang="zh-TW" sz="2800" dirty="0">
                <a:solidFill>
                  <a:srgbClr val="6600CC"/>
                </a:solidFill>
              </a:rPr>
              <a:t>單樣本比例檢定</a:t>
            </a:r>
            <a:endParaRPr lang="zh-TW" altLang="en-US" sz="2800" dirty="0"/>
          </a:p>
        </p:txBody>
      </p:sp>
      <p:sp>
        <p:nvSpPr>
          <p:cNvPr id="3" name="內容版面配置區 2"/>
          <p:cNvSpPr>
            <a:spLocks noGrp="1"/>
          </p:cNvSpPr>
          <p:nvPr>
            <p:ph idx="1"/>
          </p:nvPr>
        </p:nvSpPr>
        <p:spPr/>
        <p:txBody>
          <a:bodyPr/>
          <a:lstStyle/>
          <a:p>
            <a:endParaRPr lang="zh-TW" altLang="en-US"/>
          </a:p>
        </p:txBody>
      </p:sp>
      <p:pic>
        <p:nvPicPr>
          <p:cNvPr id="3645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72816"/>
            <a:ext cx="7402150"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68461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a:solidFill>
                  <a:srgbClr val="6600CC"/>
                </a:solidFill>
              </a:rPr>
              <a:t>9.5.1  </a:t>
            </a:r>
            <a:r>
              <a:rPr lang="zh-TW" altLang="zh-TW" sz="2800" dirty="0">
                <a:solidFill>
                  <a:srgbClr val="6600CC"/>
                </a:solidFill>
              </a:rPr>
              <a:t>單樣本比例檢定</a:t>
            </a:r>
            <a:endParaRPr lang="zh-TW" altLang="en-US" sz="2800" dirty="0"/>
          </a:p>
        </p:txBody>
      </p:sp>
      <p:sp>
        <p:nvSpPr>
          <p:cNvPr id="3" name="內容版面配置區 2"/>
          <p:cNvSpPr>
            <a:spLocks noGrp="1"/>
          </p:cNvSpPr>
          <p:nvPr>
            <p:ph idx="1"/>
          </p:nvPr>
        </p:nvSpPr>
        <p:spPr/>
        <p:txBody>
          <a:bodyPr/>
          <a:lstStyle/>
          <a:p>
            <a:endParaRPr lang="zh-TW" altLang="en-US"/>
          </a:p>
        </p:txBody>
      </p:sp>
      <p:pic>
        <p:nvPicPr>
          <p:cNvPr id="3655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926986"/>
            <a:ext cx="6908879" cy="4022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68461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9.1  </a:t>
            </a:r>
            <a:r>
              <a:rPr lang="zh-TW" altLang="zh-TW" dirty="0"/>
              <a:t>簡介</a:t>
            </a:r>
            <a:endParaRPr lang="zh-TW" altLang="en-US" dirty="0"/>
          </a:p>
        </p:txBody>
      </p:sp>
      <p:sp>
        <p:nvSpPr>
          <p:cNvPr id="3" name="內容版面配置區 2"/>
          <p:cNvSpPr>
            <a:spLocks noGrp="1"/>
          </p:cNvSpPr>
          <p:nvPr>
            <p:ph idx="1"/>
          </p:nvPr>
        </p:nvSpPr>
        <p:spPr/>
        <p:txBody>
          <a:bodyPr/>
          <a:lstStyle/>
          <a:p>
            <a:r>
              <a:rPr lang="zh-TW" altLang="zh-TW" dirty="0"/>
              <a:t>在範例</a:t>
            </a:r>
            <a:r>
              <a:rPr lang="en-US" altLang="zh-TW" dirty="0"/>
              <a:t>9.1</a:t>
            </a:r>
            <a:r>
              <a:rPr lang="zh-TW" altLang="zh-TW" dirty="0"/>
              <a:t>中，假定當</a:t>
            </a:r>
            <a:r>
              <a:rPr lang="en-US" altLang="zh-TW" dirty="0"/>
              <a:t> </a:t>
            </a:r>
            <a:r>
              <a:rPr lang="en-US" altLang="zh-TW" dirty="0" smtClean="0"/>
              <a:t>                  </a:t>
            </a:r>
            <a:r>
              <a:rPr lang="zh-TW" altLang="zh-TW" dirty="0" smtClean="0"/>
              <a:t>時</a:t>
            </a:r>
            <a:r>
              <a:rPr lang="zh-TW" altLang="zh-TW" dirty="0"/>
              <a:t>，我們決定</a:t>
            </a:r>
            <a:r>
              <a:rPr lang="zh-TW" altLang="zh-TW" dirty="0" smtClean="0"/>
              <a:t>拒絕</a:t>
            </a:r>
            <a:r>
              <a:rPr lang="en-US" altLang="zh-TW" dirty="0" smtClean="0"/>
              <a:t>     </a:t>
            </a:r>
            <a:r>
              <a:rPr lang="zh-TW" altLang="zh-TW" dirty="0"/>
              <a:t>，</a:t>
            </a:r>
            <a:r>
              <a:rPr lang="zh-TW" altLang="zh-TW" dirty="0" smtClean="0"/>
              <a:t>其中</a:t>
            </a:r>
            <a:endParaRPr lang="en-US" altLang="zh-TW" dirty="0" smtClean="0"/>
          </a:p>
          <a:p>
            <a:pPr marL="0" indent="0">
              <a:spcBef>
                <a:spcPts val="0"/>
              </a:spcBef>
              <a:buNone/>
            </a:pPr>
            <a:r>
              <a:rPr lang="en-US" altLang="zh-TW" dirty="0"/>
              <a:t> </a:t>
            </a:r>
            <a:r>
              <a:rPr lang="en-US" altLang="zh-TW" dirty="0" smtClean="0"/>
              <a:t>       </a:t>
            </a:r>
            <a:r>
              <a:rPr lang="zh-TW" altLang="zh-TW" dirty="0" smtClean="0"/>
              <a:t>是</a:t>
            </a:r>
            <a:r>
              <a:rPr lang="en-US" altLang="zh-TW" dirty="0" smtClean="0"/>
              <a:t> </a:t>
            </a:r>
            <a:r>
              <a:rPr lang="en-US" altLang="zh-TW" i="1" dirty="0" smtClean="0"/>
              <a:t>X </a:t>
            </a:r>
            <a:r>
              <a:rPr lang="zh-TW" altLang="zh-TW" dirty="0" smtClean="0"/>
              <a:t>的</a:t>
            </a:r>
            <a:r>
              <a:rPr lang="zh-TW" altLang="zh-TW" dirty="0"/>
              <a:t>樣本平均數。則使得</a:t>
            </a:r>
            <a:r>
              <a:rPr lang="en-US" altLang="zh-TW" dirty="0"/>
              <a:t> </a:t>
            </a:r>
            <a:r>
              <a:rPr lang="en-US" altLang="zh-TW" dirty="0" smtClean="0"/>
              <a:t>            </a:t>
            </a:r>
            <a:r>
              <a:rPr lang="zh-TW" altLang="zh-TW" dirty="0" smtClean="0"/>
              <a:t>或</a:t>
            </a:r>
            <a:r>
              <a:rPr lang="en-US" altLang="zh-TW" dirty="0" smtClean="0"/>
              <a:t>             </a:t>
            </a:r>
            <a:r>
              <a:rPr lang="zh-TW" altLang="zh-TW" dirty="0"/>
              <a:t>的所有</a:t>
            </a:r>
            <a:r>
              <a:rPr lang="en-US" altLang="zh-TW" dirty="0"/>
              <a:t> </a:t>
            </a:r>
            <a:r>
              <a:rPr lang="en-US" altLang="zh-TW" dirty="0" smtClean="0"/>
              <a:t>    </a:t>
            </a:r>
            <a:r>
              <a:rPr lang="zh-TW" altLang="zh-TW" dirty="0" smtClean="0"/>
              <a:t>的</a:t>
            </a:r>
            <a:endParaRPr lang="en-US" altLang="zh-TW" dirty="0" smtClean="0"/>
          </a:p>
          <a:p>
            <a:pPr marL="0" indent="0">
              <a:spcBef>
                <a:spcPts val="0"/>
              </a:spcBef>
              <a:buNone/>
            </a:pPr>
            <a:r>
              <a:rPr lang="en-US" altLang="zh-TW" dirty="0"/>
              <a:t> </a:t>
            </a:r>
            <a:r>
              <a:rPr lang="en-US" altLang="zh-TW" dirty="0" smtClean="0"/>
              <a:t>   </a:t>
            </a:r>
            <a:r>
              <a:rPr lang="zh-TW" altLang="zh-TW" dirty="0" smtClean="0"/>
              <a:t>值</a:t>
            </a:r>
            <a:r>
              <a:rPr lang="zh-TW" altLang="zh-TW" dirty="0"/>
              <a:t>的集合稱為檢測的臨界區域或拒絕區域</a:t>
            </a:r>
            <a:r>
              <a:rPr lang="en-US" altLang="zh-TW" dirty="0"/>
              <a:t> (critical region)</a:t>
            </a:r>
            <a:r>
              <a:rPr lang="zh-TW" altLang="zh-TW" dirty="0" smtClean="0"/>
              <a:t>，</a:t>
            </a:r>
            <a:endParaRPr lang="en-US" altLang="zh-TW" dirty="0" smtClean="0"/>
          </a:p>
          <a:p>
            <a:pPr marL="0" indent="0">
              <a:spcBef>
                <a:spcPts val="0"/>
              </a:spcBef>
              <a:buNone/>
            </a:pPr>
            <a:r>
              <a:rPr lang="en-US" altLang="zh-TW" dirty="0"/>
              <a:t> </a:t>
            </a:r>
            <a:r>
              <a:rPr lang="en-US" altLang="zh-TW" dirty="0" smtClean="0"/>
              <a:t>   </a:t>
            </a:r>
            <a:r>
              <a:rPr lang="zh-TW" altLang="zh-TW" dirty="0" smtClean="0"/>
              <a:t>因為若</a:t>
            </a:r>
            <a:r>
              <a:rPr lang="en-US" altLang="zh-TW" dirty="0" smtClean="0"/>
              <a:t>    </a:t>
            </a:r>
            <a:r>
              <a:rPr lang="zh-TW" altLang="zh-TW" dirty="0" smtClean="0"/>
              <a:t>是</a:t>
            </a:r>
            <a:r>
              <a:rPr lang="zh-TW" altLang="zh-TW" dirty="0"/>
              <a:t>在區間</a:t>
            </a:r>
            <a:r>
              <a:rPr lang="en-US" altLang="zh-TW" dirty="0"/>
              <a:t> [45, 55] </a:t>
            </a:r>
            <a:r>
              <a:rPr lang="zh-TW" altLang="zh-TW" dirty="0"/>
              <a:t>內的話，我們不拒絕虛無假設</a:t>
            </a:r>
            <a:r>
              <a:rPr lang="en-US" altLang="zh-TW" dirty="0"/>
              <a:t> </a:t>
            </a:r>
            <a:endParaRPr lang="en-US" altLang="zh-TW" dirty="0" smtClean="0"/>
          </a:p>
          <a:p>
            <a:pPr marL="0" indent="0">
              <a:spcBef>
                <a:spcPts val="0"/>
              </a:spcBef>
              <a:buNone/>
            </a:pPr>
            <a:r>
              <a:rPr lang="en-US" altLang="zh-TW" dirty="0"/>
              <a:t> </a:t>
            </a:r>
            <a:r>
              <a:rPr lang="en-US" altLang="zh-TW" dirty="0" smtClean="0"/>
              <a:t>                      </a:t>
            </a:r>
            <a:r>
              <a:rPr lang="zh-TW" altLang="zh-TW" dirty="0" smtClean="0"/>
              <a:t>。</a:t>
            </a:r>
            <a:r>
              <a:rPr lang="zh-TW" altLang="zh-TW" dirty="0"/>
              <a:t>圖</a:t>
            </a:r>
            <a:r>
              <a:rPr lang="en-US" altLang="zh-TW" dirty="0"/>
              <a:t>9.1</a:t>
            </a:r>
            <a:r>
              <a:rPr lang="zh-TW" altLang="zh-TW" dirty="0"/>
              <a:t>顯示與此討論有關的一個圖形。</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2292816095"/>
              </p:ext>
            </p:extLst>
          </p:nvPr>
        </p:nvGraphicFramePr>
        <p:xfrm>
          <a:off x="3583107" y="1412776"/>
          <a:ext cx="1420941" cy="396000"/>
        </p:xfrm>
        <a:graphic>
          <a:graphicData uri="http://schemas.openxmlformats.org/presentationml/2006/ole">
            <mc:AlternateContent xmlns:mc="http://schemas.openxmlformats.org/markup-compatibility/2006">
              <mc:Choice xmlns:v="urn:schemas-microsoft-com:vml" Requires="v">
                <p:oleObj spid="_x0000_s336946" name="Equation" r:id="rId3" imgW="774360" imgH="215640" progId="Equation.DSMT4">
                  <p:embed/>
                </p:oleObj>
              </mc:Choice>
              <mc:Fallback>
                <p:oleObj name="Equation" r:id="rId3" imgW="774360" imgH="215640" progId="Equation.DSMT4">
                  <p:embed/>
                  <p:pic>
                    <p:nvPicPr>
                      <p:cNvPr id="0" name=""/>
                      <p:cNvPicPr/>
                      <p:nvPr/>
                    </p:nvPicPr>
                    <p:blipFill>
                      <a:blip r:embed="rId4"/>
                      <a:stretch>
                        <a:fillRect/>
                      </a:stretch>
                    </p:blipFill>
                    <p:spPr>
                      <a:xfrm>
                        <a:off x="3583107" y="1412776"/>
                        <a:ext cx="1420941" cy="396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3479118012"/>
              </p:ext>
            </p:extLst>
          </p:nvPr>
        </p:nvGraphicFramePr>
        <p:xfrm>
          <a:off x="7506000" y="1440000"/>
          <a:ext cx="396000" cy="396000"/>
        </p:xfrm>
        <a:graphic>
          <a:graphicData uri="http://schemas.openxmlformats.org/presentationml/2006/ole">
            <mc:AlternateContent xmlns:mc="http://schemas.openxmlformats.org/markup-compatibility/2006">
              <mc:Choice xmlns:v="urn:schemas-microsoft-com:vml" Requires="v">
                <p:oleObj spid="_x0000_s336947" name="Equation" r:id="rId5" imgW="215640" imgH="215640" progId="Equation.DSMT4">
                  <p:embed/>
                </p:oleObj>
              </mc:Choice>
              <mc:Fallback>
                <p:oleObj name="Equation" r:id="rId5" imgW="215640" imgH="215640" progId="Equation.DSMT4">
                  <p:embed/>
                  <p:pic>
                    <p:nvPicPr>
                      <p:cNvPr id="0" name=""/>
                      <p:cNvPicPr/>
                      <p:nvPr/>
                    </p:nvPicPr>
                    <p:blipFill>
                      <a:blip r:embed="rId6"/>
                      <a:stretch>
                        <a:fillRect/>
                      </a:stretch>
                    </p:blipFill>
                    <p:spPr>
                      <a:xfrm>
                        <a:off x="7506000" y="1440000"/>
                        <a:ext cx="396000" cy="396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595543521"/>
              </p:ext>
            </p:extLst>
          </p:nvPr>
        </p:nvGraphicFramePr>
        <p:xfrm>
          <a:off x="683568" y="1844824"/>
          <a:ext cx="349412" cy="396000"/>
        </p:xfrm>
        <a:graphic>
          <a:graphicData uri="http://schemas.openxmlformats.org/presentationml/2006/ole">
            <mc:AlternateContent xmlns:mc="http://schemas.openxmlformats.org/markup-compatibility/2006">
              <mc:Choice xmlns:v="urn:schemas-microsoft-com:vml" Requires="v">
                <p:oleObj spid="_x0000_s336948" name="Equation" r:id="rId7" imgW="190440" imgH="215640" progId="Equation.DSMT4">
                  <p:embed/>
                </p:oleObj>
              </mc:Choice>
              <mc:Fallback>
                <p:oleObj name="Equation" r:id="rId7" imgW="190440" imgH="215640" progId="Equation.DSMT4">
                  <p:embed/>
                  <p:pic>
                    <p:nvPicPr>
                      <p:cNvPr id="0" name=""/>
                      <p:cNvPicPr/>
                      <p:nvPr/>
                    </p:nvPicPr>
                    <p:blipFill>
                      <a:blip r:embed="rId8"/>
                      <a:stretch>
                        <a:fillRect/>
                      </a:stretch>
                    </p:blipFill>
                    <p:spPr>
                      <a:xfrm>
                        <a:off x="683568" y="1844824"/>
                        <a:ext cx="349412" cy="396000"/>
                      </a:xfrm>
                      <a:prstGeom prst="rect">
                        <a:avLst/>
                      </a:prstGeom>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3127867830"/>
              </p:ext>
            </p:extLst>
          </p:nvPr>
        </p:nvGraphicFramePr>
        <p:xfrm>
          <a:off x="4752000" y="1808864"/>
          <a:ext cx="950400" cy="396000"/>
        </p:xfrm>
        <a:graphic>
          <a:graphicData uri="http://schemas.openxmlformats.org/presentationml/2006/ole">
            <mc:AlternateContent xmlns:mc="http://schemas.openxmlformats.org/markup-compatibility/2006">
              <mc:Choice xmlns:v="urn:schemas-microsoft-com:vml" Requires="v">
                <p:oleObj spid="_x0000_s336949" name="Equation" r:id="rId9" imgW="457200" imgH="190440" progId="Equation.DSMT4">
                  <p:embed/>
                </p:oleObj>
              </mc:Choice>
              <mc:Fallback>
                <p:oleObj name="Equation" r:id="rId9" imgW="457200" imgH="190440" progId="Equation.DSMT4">
                  <p:embed/>
                  <p:pic>
                    <p:nvPicPr>
                      <p:cNvPr id="0" name=""/>
                      <p:cNvPicPr/>
                      <p:nvPr/>
                    </p:nvPicPr>
                    <p:blipFill>
                      <a:blip r:embed="rId10"/>
                      <a:stretch>
                        <a:fillRect/>
                      </a:stretch>
                    </p:blipFill>
                    <p:spPr>
                      <a:xfrm>
                        <a:off x="4752000" y="1808864"/>
                        <a:ext cx="950400" cy="396000"/>
                      </a:xfrm>
                      <a:prstGeom prst="rect">
                        <a:avLst/>
                      </a:prstGeom>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4185391463"/>
              </p:ext>
            </p:extLst>
          </p:nvPr>
        </p:nvGraphicFramePr>
        <p:xfrm>
          <a:off x="6043472" y="1808864"/>
          <a:ext cx="976800" cy="396000"/>
        </p:xfrm>
        <a:graphic>
          <a:graphicData uri="http://schemas.openxmlformats.org/presentationml/2006/ole">
            <mc:AlternateContent xmlns:mc="http://schemas.openxmlformats.org/markup-compatibility/2006">
              <mc:Choice xmlns:v="urn:schemas-microsoft-com:vml" Requires="v">
                <p:oleObj spid="_x0000_s336950" name="Equation" r:id="rId11" imgW="469800" imgH="190440" progId="Equation.DSMT4">
                  <p:embed/>
                </p:oleObj>
              </mc:Choice>
              <mc:Fallback>
                <p:oleObj name="Equation" r:id="rId11" imgW="469800" imgH="190440" progId="Equation.DSMT4">
                  <p:embed/>
                  <p:pic>
                    <p:nvPicPr>
                      <p:cNvPr id="0" name=""/>
                      <p:cNvPicPr/>
                      <p:nvPr/>
                    </p:nvPicPr>
                    <p:blipFill>
                      <a:blip r:embed="rId12"/>
                      <a:stretch>
                        <a:fillRect/>
                      </a:stretch>
                    </p:blipFill>
                    <p:spPr>
                      <a:xfrm>
                        <a:off x="6043472" y="1808864"/>
                        <a:ext cx="976800" cy="396000"/>
                      </a:xfrm>
                      <a:prstGeom prst="rect">
                        <a:avLst/>
                      </a:prstGeom>
                    </p:spPr>
                  </p:pic>
                </p:oleObj>
              </mc:Fallback>
            </mc:AlternateContent>
          </a:graphicData>
        </a:graphic>
      </p:graphicFrame>
      <p:graphicFrame>
        <p:nvGraphicFramePr>
          <p:cNvPr id="9" name="物件 8"/>
          <p:cNvGraphicFramePr>
            <a:graphicFrameLocks noChangeAspect="1"/>
          </p:cNvGraphicFramePr>
          <p:nvPr>
            <p:extLst>
              <p:ext uri="{D42A27DB-BD31-4B8C-83A1-F6EECF244321}">
                <p14:modId xmlns:p14="http://schemas.microsoft.com/office/powerpoint/2010/main" val="465919619"/>
              </p:ext>
            </p:extLst>
          </p:nvPr>
        </p:nvGraphicFramePr>
        <p:xfrm>
          <a:off x="7945200" y="1836000"/>
          <a:ext cx="360000" cy="360000"/>
        </p:xfrm>
        <a:graphic>
          <a:graphicData uri="http://schemas.openxmlformats.org/presentationml/2006/ole">
            <mc:AlternateContent xmlns:mc="http://schemas.openxmlformats.org/markup-compatibility/2006">
              <mc:Choice xmlns:v="urn:schemas-microsoft-com:vml" Requires="v">
                <p:oleObj spid="_x0000_s336951" name="Equation" r:id="rId13" imgW="177480" imgH="177480" progId="Equation.DSMT4">
                  <p:embed/>
                </p:oleObj>
              </mc:Choice>
              <mc:Fallback>
                <p:oleObj name="Equation" r:id="rId13" imgW="177480" imgH="177480" progId="Equation.DSMT4">
                  <p:embed/>
                  <p:pic>
                    <p:nvPicPr>
                      <p:cNvPr id="0" name=""/>
                      <p:cNvPicPr/>
                      <p:nvPr/>
                    </p:nvPicPr>
                    <p:blipFill>
                      <a:blip r:embed="rId14"/>
                      <a:stretch>
                        <a:fillRect/>
                      </a:stretch>
                    </p:blipFill>
                    <p:spPr>
                      <a:xfrm>
                        <a:off x="7945200" y="1836000"/>
                        <a:ext cx="360000" cy="360000"/>
                      </a:xfrm>
                      <a:prstGeom prst="rect">
                        <a:avLst/>
                      </a:prstGeom>
                    </p:spPr>
                  </p:pic>
                </p:oleObj>
              </mc:Fallback>
            </mc:AlternateContent>
          </a:graphicData>
        </a:graphic>
      </p:graphicFrame>
      <p:graphicFrame>
        <p:nvGraphicFramePr>
          <p:cNvPr id="10" name="物件 9"/>
          <p:cNvGraphicFramePr>
            <a:graphicFrameLocks noChangeAspect="1"/>
          </p:cNvGraphicFramePr>
          <p:nvPr>
            <p:extLst>
              <p:ext uri="{D42A27DB-BD31-4B8C-83A1-F6EECF244321}">
                <p14:modId xmlns:p14="http://schemas.microsoft.com/office/powerpoint/2010/main" val="1542824308"/>
              </p:ext>
            </p:extLst>
          </p:nvPr>
        </p:nvGraphicFramePr>
        <p:xfrm>
          <a:off x="1619672" y="2636952"/>
          <a:ext cx="360000" cy="360000"/>
        </p:xfrm>
        <a:graphic>
          <a:graphicData uri="http://schemas.openxmlformats.org/presentationml/2006/ole">
            <mc:AlternateContent xmlns:mc="http://schemas.openxmlformats.org/markup-compatibility/2006">
              <mc:Choice xmlns:v="urn:schemas-microsoft-com:vml" Requires="v">
                <p:oleObj spid="_x0000_s336952" name="Equation" r:id="rId15" imgW="177480" imgH="177480" progId="Equation.DSMT4">
                  <p:embed/>
                </p:oleObj>
              </mc:Choice>
              <mc:Fallback>
                <p:oleObj name="Equation" r:id="rId15" imgW="177480" imgH="177480" progId="Equation.DSMT4">
                  <p:embed/>
                  <p:pic>
                    <p:nvPicPr>
                      <p:cNvPr id="0" name=""/>
                      <p:cNvPicPr/>
                      <p:nvPr/>
                    </p:nvPicPr>
                    <p:blipFill>
                      <a:blip r:embed="rId16"/>
                      <a:stretch>
                        <a:fillRect/>
                      </a:stretch>
                    </p:blipFill>
                    <p:spPr>
                      <a:xfrm>
                        <a:off x="1619672" y="2636952"/>
                        <a:ext cx="360000" cy="360000"/>
                      </a:xfrm>
                      <a:prstGeom prst="rect">
                        <a:avLst/>
                      </a:prstGeom>
                    </p:spPr>
                  </p:pic>
                </p:oleObj>
              </mc:Fallback>
            </mc:AlternateContent>
          </a:graphicData>
        </a:graphic>
      </p:graphicFrame>
      <p:graphicFrame>
        <p:nvGraphicFramePr>
          <p:cNvPr id="11" name="物件 10"/>
          <p:cNvGraphicFramePr>
            <a:graphicFrameLocks noChangeAspect="1"/>
          </p:cNvGraphicFramePr>
          <p:nvPr>
            <p:extLst>
              <p:ext uri="{D42A27DB-BD31-4B8C-83A1-F6EECF244321}">
                <p14:modId xmlns:p14="http://schemas.microsoft.com/office/powerpoint/2010/main" val="1310877980"/>
              </p:ext>
            </p:extLst>
          </p:nvPr>
        </p:nvGraphicFramePr>
        <p:xfrm>
          <a:off x="734400" y="3060000"/>
          <a:ext cx="1509882" cy="414000"/>
        </p:xfrm>
        <a:graphic>
          <a:graphicData uri="http://schemas.openxmlformats.org/presentationml/2006/ole">
            <mc:AlternateContent xmlns:mc="http://schemas.openxmlformats.org/markup-compatibility/2006">
              <mc:Choice xmlns:v="urn:schemas-microsoft-com:vml" Requires="v">
                <p:oleObj spid="_x0000_s336953" name="Equation" r:id="rId17" imgW="787320" imgH="215640" progId="Equation.DSMT4">
                  <p:embed/>
                </p:oleObj>
              </mc:Choice>
              <mc:Fallback>
                <p:oleObj name="Equation" r:id="rId17" imgW="787320" imgH="215640" progId="Equation.DSMT4">
                  <p:embed/>
                  <p:pic>
                    <p:nvPicPr>
                      <p:cNvPr id="0" name=""/>
                      <p:cNvPicPr/>
                      <p:nvPr/>
                    </p:nvPicPr>
                    <p:blipFill>
                      <a:blip r:embed="rId18"/>
                      <a:stretch>
                        <a:fillRect/>
                      </a:stretch>
                    </p:blipFill>
                    <p:spPr>
                      <a:xfrm>
                        <a:off x="734400" y="3060000"/>
                        <a:ext cx="1509882" cy="414000"/>
                      </a:xfrm>
                      <a:prstGeom prst="rect">
                        <a:avLst/>
                      </a:prstGeom>
                    </p:spPr>
                  </p:pic>
                </p:oleObj>
              </mc:Fallback>
            </mc:AlternateContent>
          </a:graphicData>
        </a:graphic>
      </p:graphicFrame>
    </p:spTree>
    <p:extLst>
      <p:ext uri="{BB962C8B-B14F-4D97-AF65-F5344CB8AC3E}">
        <p14:creationId xmlns:p14="http://schemas.microsoft.com/office/powerpoint/2010/main" val="7988467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a:solidFill>
                  <a:srgbClr val="6600CC"/>
                </a:solidFill>
              </a:rPr>
              <a:t>9.5.1  </a:t>
            </a:r>
            <a:r>
              <a:rPr lang="zh-TW" altLang="zh-TW" sz="2800" dirty="0">
                <a:solidFill>
                  <a:srgbClr val="6600CC"/>
                </a:solidFill>
              </a:rPr>
              <a:t>單樣本比例檢定</a:t>
            </a:r>
            <a:endParaRPr lang="zh-TW" altLang="en-US" sz="2800" dirty="0"/>
          </a:p>
        </p:txBody>
      </p:sp>
      <p:sp>
        <p:nvSpPr>
          <p:cNvPr id="3" name="內容版面配置區 2"/>
          <p:cNvSpPr>
            <a:spLocks noGrp="1"/>
          </p:cNvSpPr>
          <p:nvPr>
            <p:ph idx="1"/>
          </p:nvPr>
        </p:nvSpPr>
        <p:spPr/>
        <p:txBody>
          <a:bodyPr/>
          <a:lstStyle/>
          <a:p>
            <a:endParaRPr lang="zh-TW" altLang="en-US"/>
          </a:p>
        </p:txBody>
      </p:sp>
      <p:pic>
        <p:nvPicPr>
          <p:cNvPr id="366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844824"/>
            <a:ext cx="6610714"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68461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9.5.2</a:t>
            </a:r>
            <a:r>
              <a:rPr lang="en-US" altLang="zh-TW" sz="2800" dirty="0">
                <a:solidFill>
                  <a:srgbClr val="6600CC"/>
                </a:solidFill>
              </a:rPr>
              <a:t> </a:t>
            </a:r>
            <a:r>
              <a:rPr lang="en-US" altLang="zh-TW" sz="2800" dirty="0" smtClean="0">
                <a:solidFill>
                  <a:srgbClr val="6600CC"/>
                </a:solidFill>
              </a:rPr>
              <a:t> </a:t>
            </a:r>
            <a:r>
              <a:rPr lang="zh-TW" altLang="zh-TW" sz="2800" dirty="0" smtClean="0">
                <a:solidFill>
                  <a:srgbClr val="6600CC"/>
                </a:solidFill>
              </a:rPr>
              <a:t>雙</a:t>
            </a:r>
            <a:r>
              <a:rPr lang="zh-TW" altLang="zh-TW" sz="2800" dirty="0">
                <a:solidFill>
                  <a:srgbClr val="6600CC"/>
                </a:solidFill>
              </a:rPr>
              <a:t>樣本比例檢定</a:t>
            </a:r>
            <a:endParaRPr lang="zh-TW" altLang="en-US" sz="2800" dirty="0">
              <a:solidFill>
                <a:srgbClr val="6600CC"/>
              </a:solidFill>
            </a:endParaRPr>
          </a:p>
        </p:txBody>
      </p:sp>
      <p:sp>
        <p:nvSpPr>
          <p:cNvPr id="3" name="內容版面配置區 2"/>
          <p:cNvSpPr>
            <a:spLocks noGrp="1"/>
          </p:cNvSpPr>
          <p:nvPr>
            <p:ph idx="1"/>
          </p:nvPr>
        </p:nvSpPr>
        <p:spPr/>
        <p:txBody>
          <a:bodyPr/>
          <a:lstStyle/>
          <a:p>
            <a:r>
              <a:rPr lang="zh-TW" altLang="zh-TW" dirty="0"/>
              <a:t>對於兩個獨立樣本之母體比例的假設檢定可用單尾或雙尾檢定。對這兩個母體，雙尾檢定可檢測其成功的母體比例是否相等。單尾檢定則可比較這兩個母體並求得其排序</a:t>
            </a:r>
            <a:r>
              <a:rPr lang="en-US" altLang="zh-TW" dirty="0"/>
              <a:t> ( </a:t>
            </a:r>
            <a:r>
              <a:rPr lang="zh-TW" altLang="zh-TW" dirty="0"/>
              <a:t>分出大小</a:t>
            </a:r>
            <a:r>
              <a:rPr lang="en-US" altLang="zh-TW" dirty="0"/>
              <a:t> )</a:t>
            </a:r>
            <a:r>
              <a:rPr lang="zh-TW" altLang="zh-TW" dirty="0"/>
              <a:t>。這些課題可整理於以下的表</a:t>
            </a:r>
            <a:r>
              <a:rPr lang="en-US" altLang="zh-TW" dirty="0"/>
              <a:t>9.2</a:t>
            </a:r>
            <a:r>
              <a:rPr lang="zh-TW" altLang="zh-TW" dirty="0"/>
              <a:t>和定理</a:t>
            </a:r>
            <a:r>
              <a:rPr lang="en-US" altLang="zh-TW" dirty="0"/>
              <a:t>9.6</a:t>
            </a:r>
            <a:r>
              <a:rPr lang="zh-TW" altLang="zh-TW" dirty="0"/>
              <a:t>。</a:t>
            </a:r>
            <a:endParaRPr lang="zh-TW" altLang="en-US" dirty="0"/>
          </a:p>
        </p:txBody>
      </p:sp>
      <p:pic>
        <p:nvPicPr>
          <p:cNvPr id="3676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3501008"/>
            <a:ext cx="6424741"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68461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9.5.2</a:t>
            </a:r>
            <a:r>
              <a:rPr lang="en-US" altLang="zh-TW" sz="2800" dirty="0">
                <a:solidFill>
                  <a:srgbClr val="6600CC"/>
                </a:solidFill>
              </a:rPr>
              <a:t> </a:t>
            </a:r>
            <a:r>
              <a:rPr lang="en-US" altLang="zh-TW" sz="2800" dirty="0" smtClean="0">
                <a:solidFill>
                  <a:srgbClr val="6600CC"/>
                </a:solidFill>
              </a:rPr>
              <a:t> </a:t>
            </a:r>
            <a:r>
              <a:rPr lang="zh-TW" altLang="zh-TW" sz="2800" dirty="0" smtClean="0">
                <a:solidFill>
                  <a:srgbClr val="6600CC"/>
                </a:solidFill>
              </a:rPr>
              <a:t>雙</a:t>
            </a:r>
            <a:r>
              <a:rPr lang="zh-TW" altLang="zh-TW" sz="2800" dirty="0">
                <a:solidFill>
                  <a:srgbClr val="6600CC"/>
                </a:solidFill>
              </a:rPr>
              <a:t>樣本比例檢定</a:t>
            </a:r>
            <a:endParaRPr lang="zh-TW" altLang="en-US" sz="2800" dirty="0">
              <a:solidFill>
                <a:srgbClr val="6600CC"/>
              </a:solidFill>
            </a:endParaRPr>
          </a:p>
        </p:txBody>
      </p:sp>
      <p:sp>
        <p:nvSpPr>
          <p:cNvPr id="3" name="內容版面配置區 2"/>
          <p:cNvSpPr>
            <a:spLocks noGrp="1"/>
          </p:cNvSpPr>
          <p:nvPr>
            <p:ph idx="1"/>
          </p:nvPr>
        </p:nvSpPr>
        <p:spPr/>
        <p:txBody>
          <a:bodyPr/>
          <a:lstStyle/>
          <a:p>
            <a:endParaRPr lang="zh-TW" altLang="en-US"/>
          </a:p>
        </p:txBody>
      </p:sp>
      <p:pic>
        <p:nvPicPr>
          <p:cNvPr id="3686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412775"/>
            <a:ext cx="6624736" cy="5070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95257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9.5.2</a:t>
            </a:r>
            <a:r>
              <a:rPr lang="en-US" altLang="zh-TW" sz="2800" dirty="0">
                <a:solidFill>
                  <a:srgbClr val="6600CC"/>
                </a:solidFill>
              </a:rPr>
              <a:t> </a:t>
            </a:r>
            <a:r>
              <a:rPr lang="en-US" altLang="zh-TW" sz="2800" dirty="0" smtClean="0">
                <a:solidFill>
                  <a:srgbClr val="6600CC"/>
                </a:solidFill>
              </a:rPr>
              <a:t> </a:t>
            </a:r>
            <a:r>
              <a:rPr lang="zh-TW" altLang="zh-TW" sz="2800" dirty="0" smtClean="0">
                <a:solidFill>
                  <a:srgbClr val="6600CC"/>
                </a:solidFill>
              </a:rPr>
              <a:t>雙</a:t>
            </a:r>
            <a:r>
              <a:rPr lang="zh-TW" altLang="zh-TW" sz="2800" dirty="0">
                <a:solidFill>
                  <a:srgbClr val="6600CC"/>
                </a:solidFill>
              </a:rPr>
              <a:t>樣本比例檢定</a:t>
            </a:r>
            <a:endParaRPr lang="zh-TW" altLang="en-US" sz="2800" dirty="0">
              <a:solidFill>
                <a:srgbClr val="6600CC"/>
              </a:solidFill>
            </a:endParaRPr>
          </a:p>
        </p:txBody>
      </p:sp>
      <p:sp>
        <p:nvSpPr>
          <p:cNvPr id="3" name="內容版面配置區 2"/>
          <p:cNvSpPr>
            <a:spLocks noGrp="1"/>
          </p:cNvSpPr>
          <p:nvPr>
            <p:ph idx="1"/>
          </p:nvPr>
        </p:nvSpPr>
        <p:spPr/>
        <p:txBody>
          <a:bodyPr/>
          <a:lstStyle/>
          <a:p>
            <a:endParaRPr lang="zh-TW" altLang="en-US"/>
          </a:p>
        </p:txBody>
      </p:sp>
      <p:pic>
        <p:nvPicPr>
          <p:cNvPr id="369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340768"/>
            <a:ext cx="5470389"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95257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9.5.2</a:t>
            </a:r>
            <a:r>
              <a:rPr lang="en-US" altLang="zh-TW" sz="2800" dirty="0">
                <a:solidFill>
                  <a:srgbClr val="6600CC"/>
                </a:solidFill>
              </a:rPr>
              <a:t> </a:t>
            </a:r>
            <a:r>
              <a:rPr lang="en-US" altLang="zh-TW" sz="2800" dirty="0" smtClean="0">
                <a:solidFill>
                  <a:srgbClr val="6600CC"/>
                </a:solidFill>
              </a:rPr>
              <a:t> </a:t>
            </a:r>
            <a:r>
              <a:rPr lang="zh-TW" altLang="zh-TW" sz="2800" dirty="0" smtClean="0">
                <a:solidFill>
                  <a:srgbClr val="6600CC"/>
                </a:solidFill>
              </a:rPr>
              <a:t>雙</a:t>
            </a:r>
            <a:r>
              <a:rPr lang="zh-TW" altLang="zh-TW" sz="2800" dirty="0">
                <a:solidFill>
                  <a:srgbClr val="6600CC"/>
                </a:solidFill>
              </a:rPr>
              <a:t>樣本比例檢定</a:t>
            </a:r>
            <a:endParaRPr lang="zh-TW" altLang="en-US" sz="2800" dirty="0">
              <a:solidFill>
                <a:srgbClr val="6600CC"/>
              </a:solidFill>
            </a:endParaRPr>
          </a:p>
        </p:txBody>
      </p:sp>
      <p:sp>
        <p:nvSpPr>
          <p:cNvPr id="3" name="內容版面配置區 2"/>
          <p:cNvSpPr>
            <a:spLocks noGrp="1"/>
          </p:cNvSpPr>
          <p:nvPr>
            <p:ph idx="1"/>
          </p:nvPr>
        </p:nvSpPr>
        <p:spPr/>
        <p:txBody>
          <a:bodyPr/>
          <a:lstStyle/>
          <a:p>
            <a:endParaRPr lang="zh-TW" altLang="en-US"/>
          </a:p>
        </p:txBody>
      </p:sp>
      <p:pic>
        <p:nvPicPr>
          <p:cNvPr id="370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340768"/>
            <a:ext cx="5351399"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95257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9.6  </a:t>
            </a:r>
            <a:r>
              <a:rPr lang="zh-TW" altLang="zh-TW" dirty="0" smtClean="0"/>
              <a:t>適合</a:t>
            </a:r>
            <a:r>
              <a:rPr lang="zh-TW" altLang="zh-TW" dirty="0"/>
              <a:t>度檢定</a:t>
            </a:r>
            <a:endParaRPr lang="zh-TW" altLang="en-US" dirty="0"/>
          </a:p>
        </p:txBody>
      </p:sp>
      <p:sp>
        <p:nvSpPr>
          <p:cNvPr id="3" name="內容版面配置區 2"/>
          <p:cNvSpPr>
            <a:spLocks noGrp="1"/>
          </p:cNvSpPr>
          <p:nvPr>
            <p:ph idx="1"/>
          </p:nvPr>
        </p:nvSpPr>
        <p:spPr/>
        <p:txBody>
          <a:bodyPr/>
          <a:lstStyle/>
          <a:p>
            <a:r>
              <a:rPr lang="zh-TW" altLang="zh-TW" dirty="0"/>
              <a:t>考慮一個多項式試驗</a:t>
            </a:r>
            <a:r>
              <a:rPr lang="en-US" altLang="zh-TW" dirty="0"/>
              <a:t> (multinomial experiment)</a:t>
            </a:r>
            <a:r>
              <a:rPr lang="zh-TW" altLang="zh-TW" dirty="0"/>
              <a:t>，其中每個嘗試</a:t>
            </a:r>
            <a:r>
              <a:rPr lang="zh-TW" altLang="zh-TW" dirty="0" smtClean="0"/>
              <a:t>產生</a:t>
            </a:r>
            <a:r>
              <a:rPr lang="en-US" altLang="zh-TW" dirty="0" smtClean="0"/>
              <a:t> </a:t>
            </a:r>
            <a:r>
              <a:rPr lang="en-US" altLang="zh-TW" i="1" dirty="0" smtClean="0"/>
              <a:t>k </a:t>
            </a:r>
            <a:r>
              <a:rPr lang="zh-TW" altLang="zh-TW" dirty="0" smtClean="0"/>
              <a:t>個</a:t>
            </a:r>
            <a:r>
              <a:rPr lang="zh-TW" altLang="zh-TW" dirty="0"/>
              <a:t>可能結果中的一個</a:t>
            </a:r>
            <a:r>
              <a:rPr lang="en-US" altLang="zh-TW" dirty="0"/>
              <a:t> </a:t>
            </a:r>
            <a:r>
              <a:rPr lang="en-US" altLang="zh-TW" dirty="0" smtClean="0"/>
              <a:t>           </a:t>
            </a:r>
            <a:r>
              <a:rPr lang="zh-TW" altLang="zh-TW" dirty="0" smtClean="0"/>
              <a:t>。</a:t>
            </a:r>
            <a:endParaRPr lang="en-US" altLang="zh-TW" dirty="0" smtClean="0"/>
          </a:p>
          <a:p>
            <a:r>
              <a:rPr lang="zh-TW" altLang="zh-TW" dirty="0"/>
              <a:t>我們將任一所給嘗試</a:t>
            </a:r>
            <a:r>
              <a:rPr lang="zh-TW" altLang="zh-TW" dirty="0" smtClean="0"/>
              <a:t>的</a:t>
            </a:r>
            <a:r>
              <a:rPr lang="en-US" altLang="zh-TW" dirty="0" smtClean="0"/>
              <a:t> </a:t>
            </a:r>
            <a:r>
              <a:rPr lang="en-US" altLang="zh-TW" i="1" dirty="0" smtClean="0"/>
              <a:t>k </a:t>
            </a:r>
            <a:r>
              <a:rPr lang="zh-TW" altLang="zh-TW" dirty="0" smtClean="0"/>
              <a:t>個</a:t>
            </a:r>
            <a:r>
              <a:rPr lang="zh-TW" altLang="zh-TW" dirty="0"/>
              <a:t>可能結果稱為類別且</a:t>
            </a:r>
            <a:r>
              <a:rPr lang="en-US" altLang="zh-TW" dirty="0"/>
              <a:t> </a:t>
            </a:r>
            <a:r>
              <a:rPr lang="en-US" altLang="zh-TW" dirty="0" smtClean="0"/>
              <a:t>    </a:t>
            </a:r>
            <a:r>
              <a:rPr lang="zh-TW" altLang="zh-TW" dirty="0" smtClean="0"/>
              <a:t>代表</a:t>
            </a:r>
            <a:r>
              <a:rPr lang="zh-TW" altLang="zh-TW" dirty="0"/>
              <a:t>一個嘗試產生</a:t>
            </a:r>
            <a:r>
              <a:rPr lang="zh-TW" altLang="zh-TW" dirty="0" smtClean="0"/>
              <a:t>類別</a:t>
            </a:r>
            <a:r>
              <a:rPr lang="en-US" altLang="zh-TW" dirty="0" smtClean="0"/>
              <a:t> </a:t>
            </a:r>
            <a:r>
              <a:rPr lang="en-US" altLang="zh-TW" i="1" dirty="0" smtClean="0"/>
              <a:t>i </a:t>
            </a:r>
            <a:r>
              <a:rPr lang="zh-TW" altLang="zh-TW" dirty="0" smtClean="0"/>
              <a:t>的</a:t>
            </a:r>
            <a:r>
              <a:rPr lang="zh-TW" altLang="zh-TW" dirty="0"/>
              <a:t>機率。如果一個實驗是從一個母體中</a:t>
            </a:r>
            <a:r>
              <a:rPr lang="zh-TW" altLang="zh-TW" dirty="0" smtClean="0"/>
              <a:t>選取</a:t>
            </a:r>
            <a:r>
              <a:rPr lang="en-US" altLang="zh-TW" dirty="0" smtClean="0"/>
              <a:t> </a:t>
            </a:r>
            <a:r>
              <a:rPr lang="en-US" altLang="zh-TW" i="1" dirty="0" smtClean="0"/>
              <a:t>n </a:t>
            </a:r>
            <a:r>
              <a:rPr lang="zh-TW" altLang="zh-TW" dirty="0" smtClean="0"/>
              <a:t>個人</a:t>
            </a:r>
            <a:r>
              <a:rPr lang="zh-TW" altLang="zh-TW" dirty="0"/>
              <a:t>，然後確定每個人的血型類別，則</a:t>
            </a:r>
            <a:r>
              <a:rPr lang="en-US" altLang="zh-TW" dirty="0"/>
              <a:t> </a:t>
            </a:r>
            <a:r>
              <a:rPr lang="en-US" altLang="zh-TW" dirty="0" smtClean="0"/>
              <a:t>    </a:t>
            </a:r>
            <a:r>
              <a:rPr lang="zh-TW" altLang="zh-TW" dirty="0" smtClean="0"/>
              <a:t>是</a:t>
            </a:r>
            <a:r>
              <a:rPr lang="zh-TW" altLang="zh-TW" dirty="0"/>
              <a:t>母體中落入</a:t>
            </a:r>
            <a:r>
              <a:rPr lang="zh-TW" altLang="zh-TW" dirty="0" smtClean="0"/>
              <a:t>第</a:t>
            </a:r>
            <a:r>
              <a:rPr lang="en-US" altLang="zh-TW" dirty="0" smtClean="0"/>
              <a:t> </a:t>
            </a:r>
            <a:r>
              <a:rPr lang="en-US" altLang="zh-TW" i="1" dirty="0" smtClean="0"/>
              <a:t>i </a:t>
            </a:r>
            <a:r>
              <a:rPr lang="zh-TW" altLang="zh-TW" dirty="0" smtClean="0"/>
              <a:t>個</a:t>
            </a:r>
            <a:r>
              <a:rPr lang="zh-TW" altLang="zh-TW" dirty="0"/>
              <a:t>類別的比例</a:t>
            </a:r>
            <a:r>
              <a:rPr lang="zh-TW" altLang="zh-TW" dirty="0" smtClean="0"/>
              <a:t>。</a:t>
            </a:r>
            <a:endParaRPr lang="en-US" altLang="zh-TW" dirty="0" smtClean="0"/>
          </a:p>
          <a:p>
            <a:r>
              <a:rPr lang="zh-TW" altLang="zh-TW" dirty="0"/>
              <a:t>所感興趣的虛無假設會給每個</a:t>
            </a:r>
            <a:r>
              <a:rPr lang="en-US" altLang="zh-TW" dirty="0"/>
              <a:t> </a:t>
            </a:r>
            <a:r>
              <a:rPr lang="en-US" altLang="zh-TW" dirty="0" smtClean="0"/>
              <a:t>    </a:t>
            </a:r>
            <a:r>
              <a:rPr lang="zh-TW" altLang="zh-TW" dirty="0" smtClean="0"/>
              <a:t>指明</a:t>
            </a:r>
            <a:r>
              <a:rPr lang="zh-TW" altLang="zh-TW" dirty="0"/>
              <a:t>一個值，比方說</a:t>
            </a:r>
            <a:r>
              <a:rPr lang="en-US" altLang="zh-TW" dirty="0"/>
              <a:t>  </a:t>
            </a:r>
            <a:endParaRPr lang="en-US" altLang="zh-TW" dirty="0" smtClean="0"/>
          </a:p>
          <a:p>
            <a:pPr marL="0" indent="0">
              <a:spcBef>
                <a:spcPts val="0"/>
              </a:spcBef>
              <a:buNone/>
            </a:pPr>
            <a:r>
              <a:rPr lang="en-US" altLang="zh-TW" dirty="0"/>
              <a:t> </a:t>
            </a:r>
            <a:r>
              <a:rPr lang="en-US" altLang="zh-TW" dirty="0" smtClean="0"/>
              <a:t>                                                 </a:t>
            </a:r>
            <a:r>
              <a:rPr lang="zh-TW" altLang="zh-TW" dirty="0" smtClean="0"/>
              <a:t>。</a:t>
            </a:r>
            <a:r>
              <a:rPr lang="zh-TW" altLang="zh-TW" dirty="0"/>
              <a:t>拒絕此假設的一個決策法則</a:t>
            </a:r>
            <a:r>
              <a:rPr lang="zh-TW" altLang="zh-TW" dirty="0" smtClean="0"/>
              <a:t>是</a:t>
            </a:r>
            <a:endParaRPr lang="en-US" altLang="zh-TW" dirty="0" smtClean="0"/>
          </a:p>
          <a:p>
            <a:pPr marL="0" indent="0">
              <a:spcBef>
                <a:spcPts val="0"/>
              </a:spcBef>
              <a:buNone/>
            </a:pPr>
            <a:r>
              <a:rPr lang="en-US" altLang="zh-TW" dirty="0"/>
              <a:t> </a:t>
            </a:r>
            <a:r>
              <a:rPr lang="en-US" altLang="zh-TW" dirty="0" smtClean="0"/>
              <a:t>   </a:t>
            </a:r>
            <a:r>
              <a:rPr lang="zh-TW" altLang="zh-TW" dirty="0" smtClean="0"/>
              <a:t>根據</a:t>
            </a:r>
            <a:r>
              <a:rPr lang="zh-TW" altLang="zh-TW" dirty="0"/>
              <a:t>定義如下的適合度檢定。</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10145129"/>
              </p:ext>
            </p:extLst>
          </p:nvPr>
        </p:nvGraphicFramePr>
        <p:xfrm>
          <a:off x="4716016" y="1825200"/>
          <a:ext cx="866250" cy="396000"/>
        </p:xfrm>
        <a:graphic>
          <a:graphicData uri="http://schemas.openxmlformats.org/presentationml/2006/ole">
            <mc:AlternateContent xmlns:mc="http://schemas.openxmlformats.org/markup-compatibility/2006">
              <mc:Choice xmlns:v="urn:schemas-microsoft-com:vml" Requires="v">
                <p:oleObj spid="_x0000_s372762" name="Equation" r:id="rId3" imgW="444240" imgH="203040" progId="Equation.DSMT4">
                  <p:embed/>
                </p:oleObj>
              </mc:Choice>
              <mc:Fallback>
                <p:oleObj name="Equation" r:id="rId3" imgW="444240" imgH="203040" progId="Equation.DSMT4">
                  <p:embed/>
                  <p:pic>
                    <p:nvPicPr>
                      <p:cNvPr id="0" name=""/>
                      <p:cNvPicPr/>
                      <p:nvPr/>
                    </p:nvPicPr>
                    <p:blipFill>
                      <a:blip r:embed="rId4"/>
                      <a:stretch>
                        <a:fillRect/>
                      </a:stretch>
                    </p:blipFill>
                    <p:spPr>
                      <a:xfrm>
                        <a:off x="4716016" y="1825200"/>
                        <a:ext cx="866250" cy="396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3695858171"/>
              </p:ext>
            </p:extLst>
          </p:nvPr>
        </p:nvGraphicFramePr>
        <p:xfrm>
          <a:off x="7164288" y="2296800"/>
          <a:ext cx="302824" cy="396000"/>
        </p:xfrm>
        <a:graphic>
          <a:graphicData uri="http://schemas.openxmlformats.org/presentationml/2006/ole">
            <mc:AlternateContent xmlns:mc="http://schemas.openxmlformats.org/markup-compatibility/2006">
              <mc:Choice xmlns:v="urn:schemas-microsoft-com:vml" Requires="v">
                <p:oleObj spid="_x0000_s372763" name="Equation" r:id="rId5" imgW="164880" imgH="215640" progId="Equation.DSMT4">
                  <p:embed/>
                </p:oleObj>
              </mc:Choice>
              <mc:Fallback>
                <p:oleObj name="Equation" r:id="rId5" imgW="164880" imgH="215640" progId="Equation.DSMT4">
                  <p:embed/>
                  <p:pic>
                    <p:nvPicPr>
                      <p:cNvPr id="0" name=""/>
                      <p:cNvPicPr/>
                      <p:nvPr/>
                    </p:nvPicPr>
                    <p:blipFill>
                      <a:blip r:embed="rId6"/>
                      <a:stretch>
                        <a:fillRect/>
                      </a:stretch>
                    </p:blipFill>
                    <p:spPr>
                      <a:xfrm>
                        <a:off x="7164288" y="2296800"/>
                        <a:ext cx="302824" cy="396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40422169"/>
              </p:ext>
            </p:extLst>
          </p:nvPr>
        </p:nvGraphicFramePr>
        <p:xfrm>
          <a:off x="6156176" y="3105008"/>
          <a:ext cx="302824" cy="396000"/>
        </p:xfrm>
        <a:graphic>
          <a:graphicData uri="http://schemas.openxmlformats.org/presentationml/2006/ole">
            <mc:AlternateContent xmlns:mc="http://schemas.openxmlformats.org/markup-compatibility/2006">
              <mc:Choice xmlns:v="urn:schemas-microsoft-com:vml" Requires="v">
                <p:oleObj spid="_x0000_s372764" name="Equation" r:id="rId7" imgW="164880" imgH="215640" progId="Equation.DSMT4">
                  <p:embed/>
                </p:oleObj>
              </mc:Choice>
              <mc:Fallback>
                <p:oleObj name="Equation" r:id="rId7" imgW="164880" imgH="215640" progId="Equation.DSMT4">
                  <p:embed/>
                  <p:pic>
                    <p:nvPicPr>
                      <p:cNvPr id="0" name=""/>
                      <p:cNvPicPr/>
                      <p:nvPr/>
                    </p:nvPicPr>
                    <p:blipFill>
                      <a:blip r:embed="rId8"/>
                      <a:stretch>
                        <a:fillRect/>
                      </a:stretch>
                    </p:blipFill>
                    <p:spPr>
                      <a:xfrm>
                        <a:off x="6156176" y="3105008"/>
                        <a:ext cx="302824" cy="396000"/>
                      </a:xfrm>
                      <a:prstGeom prst="rect">
                        <a:avLst/>
                      </a:prstGeom>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632959329"/>
              </p:ext>
            </p:extLst>
          </p:nvPr>
        </p:nvGraphicFramePr>
        <p:xfrm>
          <a:off x="4716016" y="3988800"/>
          <a:ext cx="302824" cy="396000"/>
        </p:xfrm>
        <a:graphic>
          <a:graphicData uri="http://schemas.openxmlformats.org/presentationml/2006/ole">
            <mc:AlternateContent xmlns:mc="http://schemas.openxmlformats.org/markup-compatibility/2006">
              <mc:Choice xmlns:v="urn:schemas-microsoft-com:vml" Requires="v">
                <p:oleObj spid="_x0000_s372765" name="Equation" r:id="rId9" imgW="164880" imgH="215640" progId="Equation.DSMT4">
                  <p:embed/>
                </p:oleObj>
              </mc:Choice>
              <mc:Fallback>
                <p:oleObj name="Equation" r:id="rId9" imgW="164880" imgH="215640" progId="Equation.DSMT4">
                  <p:embed/>
                  <p:pic>
                    <p:nvPicPr>
                      <p:cNvPr id="0" name=""/>
                      <p:cNvPicPr/>
                      <p:nvPr/>
                    </p:nvPicPr>
                    <p:blipFill>
                      <a:blip r:embed="rId10"/>
                      <a:stretch>
                        <a:fillRect/>
                      </a:stretch>
                    </p:blipFill>
                    <p:spPr>
                      <a:xfrm>
                        <a:off x="4716016" y="3988800"/>
                        <a:ext cx="302824" cy="396000"/>
                      </a:xfrm>
                      <a:prstGeom prst="rect">
                        <a:avLst/>
                      </a:prstGeom>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632968768"/>
              </p:ext>
            </p:extLst>
          </p:nvPr>
        </p:nvGraphicFramePr>
        <p:xfrm>
          <a:off x="7844245" y="4005064"/>
          <a:ext cx="1048235" cy="396000"/>
        </p:xfrm>
        <a:graphic>
          <a:graphicData uri="http://schemas.openxmlformats.org/presentationml/2006/ole">
            <mc:AlternateContent xmlns:mc="http://schemas.openxmlformats.org/markup-compatibility/2006">
              <mc:Choice xmlns:v="urn:schemas-microsoft-com:vml" Requires="v">
                <p:oleObj spid="_x0000_s372766" name="Equation" r:id="rId11" imgW="571320" imgH="215640" progId="Equation.DSMT4">
                  <p:embed/>
                </p:oleObj>
              </mc:Choice>
              <mc:Fallback>
                <p:oleObj name="Equation" r:id="rId11" imgW="571320" imgH="215640" progId="Equation.DSMT4">
                  <p:embed/>
                  <p:pic>
                    <p:nvPicPr>
                      <p:cNvPr id="0" name=""/>
                      <p:cNvPicPr/>
                      <p:nvPr/>
                    </p:nvPicPr>
                    <p:blipFill>
                      <a:blip r:embed="rId12"/>
                      <a:stretch>
                        <a:fillRect/>
                      </a:stretch>
                    </p:blipFill>
                    <p:spPr>
                      <a:xfrm>
                        <a:off x="7844245" y="4005064"/>
                        <a:ext cx="1048235" cy="396000"/>
                      </a:xfrm>
                      <a:prstGeom prst="rect">
                        <a:avLst/>
                      </a:prstGeom>
                    </p:spPr>
                  </p:pic>
                </p:oleObj>
              </mc:Fallback>
            </mc:AlternateContent>
          </a:graphicData>
        </a:graphic>
      </p:graphicFrame>
      <p:graphicFrame>
        <p:nvGraphicFramePr>
          <p:cNvPr id="9" name="物件 8"/>
          <p:cNvGraphicFramePr>
            <a:graphicFrameLocks noChangeAspect="1"/>
          </p:cNvGraphicFramePr>
          <p:nvPr>
            <p:extLst>
              <p:ext uri="{D42A27DB-BD31-4B8C-83A1-F6EECF244321}">
                <p14:modId xmlns:p14="http://schemas.microsoft.com/office/powerpoint/2010/main" val="2898319485"/>
              </p:ext>
            </p:extLst>
          </p:nvPr>
        </p:nvGraphicFramePr>
        <p:xfrm>
          <a:off x="720000" y="4392000"/>
          <a:ext cx="3555529" cy="414000"/>
        </p:xfrm>
        <a:graphic>
          <a:graphicData uri="http://schemas.openxmlformats.org/presentationml/2006/ole">
            <mc:AlternateContent xmlns:mc="http://schemas.openxmlformats.org/markup-compatibility/2006">
              <mc:Choice xmlns:v="urn:schemas-microsoft-com:vml" Requires="v">
                <p:oleObj spid="_x0000_s372767" name="Equation" r:id="rId13" imgW="1854000" imgH="215640" progId="Equation.DSMT4">
                  <p:embed/>
                </p:oleObj>
              </mc:Choice>
              <mc:Fallback>
                <p:oleObj name="Equation" r:id="rId13" imgW="1854000" imgH="215640" progId="Equation.DSMT4">
                  <p:embed/>
                  <p:pic>
                    <p:nvPicPr>
                      <p:cNvPr id="0" name=""/>
                      <p:cNvPicPr/>
                      <p:nvPr/>
                    </p:nvPicPr>
                    <p:blipFill>
                      <a:blip r:embed="rId14"/>
                      <a:stretch>
                        <a:fillRect/>
                      </a:stretch>
                    </p:blipFill>
                    <p:spPr>
                      <a:xfrm>
                        <a:off x="720000" y="4392000"/>
                        <a:ext cx="3555529" cy="414000"/>
                      </a:xfrm>
                      <a:prstGeom prst="rect">
                        <a:avLst/>
                      </a:prstGeom>
                    </p:spPr>
                  </p:pic>
                </p:oleObj>
              </mc:Fallback>
            </mc:AlternateContent>
          </a:graphicData>
        </a:graphic>
      </p:graphicFrame>
    </p:spTree>
    <p:extLst>
      <p:ext uri="{BB962C8B-B14F-4D97-AF65-F5344CB8AC3E}">
        <p14:creationId xmlns:p14="http://schemas.microsoft.com/office/powerpoint/2010/main" val="22384345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9.6  </a:t>
            </a:r>
            <a:r>
              <a:rPr lang="zh-TW" altLang="zh-TW" dirty="0" smtClean="0"/>
              <a:t>適合</a:t>
            </a:r>
            <a:r>
              <a:rPr lang="zh-TW" altLang="zh-TW" dirty="0"/>
              <a:t>度檢定</a:t>
            </a:r>
            <a:endParaRPr lang="zh-TW" altLang="en-US" dirty="0"/>
          </a:p>
        </p:txBody>
      </p:sp>
      <p:sp>
        <p:nvSpPr>
          <p:cNvPr id="3" name="內容版面配置區 2"/>
          <p:cNvSpPr>
            <a:spLocks noGrp="1"/>
          </p:cNvSpPr>
          <p:nvPr>
            <p:ph idx="1"/>
          </p:nvPr>
        </p:nvSpPr>
        <p:spPr/>
        <p:txBody>
          <a:bodyPr/>
          <a:lstStyle/>
          <a:p>
            <a:endParaRPr lang="en-US" altLang="zh-TW" dirty="0" smtClean="0"/>
          </a:p>
          <a:p>
            <a:endParaRPr lang="en-US" altLang="zh-TW" dirty="0"/>
          </a:p>
          <a:p>
            <a:endParaRPr lang="en-US" altLang="zh-TW" dirty="0" smtClean="0"/>
          </a:p>
          <a:p>
            <a:endParaRPr lang="en-US" altLang="zh-TW" dirty="0"/>
          </a:p>
          <a:p>
            <a:r>
              <a:rPr lang="zh-TW" altLang="zh-TW" dirty="0"/>
              <a:t>在上面的例子中，</a:t>
            </a:r>
            <a:r>
              <a:rPr lang="en-US" altLang="zh-TW" dirty="0"/>
              <a:t> </a:t>
            </a:r>
            <a:r>
              <a:rPr lang="en-US" altLang="zh-TW" dirty="0" smtClean="0"/>
              <a:t>    </a:t>
            </a:r>
            <a:r>
              <a:rPr lang="zh-TW" altLang="zh-TW" dirty="0" smtClean="0"/>
              <a:t>可</a:t>
            </a:r>
            <a:r>
              <a:rPr lang="zh-TW" altLang="zh-TW" dirty="0"/>
              <a:t>視為是</a:t>
            </a:r>
            <a:r>
              <a:rPr lang="en-US" altLang="zh-TW" dirty="0"/>
              <a:t> </a:t>
            </a:r>
            <a:r>
              <a:rPr lang="en-US" altLang="zh-TW" dirty="0" smtClean="0"/>
              <a:t>      </a:t>
            </a:r>
            <a:r>
              <a:rPr lang="zh-TW" altLang="zh-TW" dirty="0" smtClean="0"/>
              <a:t>而</a:t>
            </a:r>
            <a:r>
              <a:rPr lang="en-US" altLang="zh-TW" dirty="0" smtClean="0"/>
              <a:t>     </a:t>
            </a:r>
            <a:r>
              <a:rPr lang="zh-TW" altLang="zh-TW" dirty="0" smtClean="0"/>
              <a:t>可</a:t>
            </a:r>
            <a:r>
              <a:rPr lang="zh-TW" altLang="zh-TW" dirty="0"/>
              <a:t>當成是</a:t>
            </a:r>
            <a:r>
              <a:rPr lang="zh-TW" altLang="zh-TW" dirty="0" smtClean="0"/>
              <a:t>第</a:t>
            </a:r>
            <a:r>
              <a:rPr lang="en-US" altLang="zh-TW" dirty="0" smtClean="0"/>
              <a:t> </a:t>
            </a:r>
            <a:r>
              <a:rPr lang="en-US" altLang="zh-TW" i="1" dirty="0" smtClean="0"/>
              <a:t>i </a:t>
            </a:r>
            <a:r>
              <a:rPr lang="zh-TW" altLang="zh-TW" dirty="0" smtClean="0"/>
              <a:t>個</a:t>
            </a:r>
            <a:r>
              <a:rPr lang="zh-TW" altLang="zh-TW" dirty="0"/>
              <a:t>類別的頻次，亦即</a:t>
            </a:r>
            <a:r>
              <a:rPr lang="zh-TW" altLang="zh-TW" dirty="0" smtClean="0"/>
              <a:t>，</a:t>
            </a:r>
            <a:r>
              <a:rPr lang="en-US" altLang="zh-TW" dirty="0" smtClean="0"/>
              <a:t>          </a:t>
            </a:r>
            <a:r>
              <a:rPr lang="zh-TW" altLang="zh-TW" dirty="0" smtClean="0"/>
              <a:t>。</a:t>
            </a:r>
            <a:r>
              <a:rPr lang="zh-TW" altLang="zh-TW" dirty="0"/>
              <a:t>此外，若一個實驗</a:t>
            </a:r>
            <a:r>
              <a:rPr lang="zh-TW" altLang="zh-TW" dirty="0" smtClean="0"/>
              <a:t>執行</a:t>
            </a:r>
            <a:r>
              <a:rPr lang="en-US" altLang="zh-TW" dirty="0" smtClean="0"/>
              <a:t> </a:t>
            </a:r>
            <a:r>
              <a:rPr lang="en-US" altLang="zh-TW" i="1" dirty="0" smtClean="0"/>
              <a:t>n </a:t>
            </a:r>
            <a:r>
              <a:rPr lang="zh-TW" altLang="zh-TW" dirty="0" smtClean="0"/>
              <a:t>次且</a:t>
            </a:r>
            <a:r>
              <a:rPr lang="en-US" altLang="zh-TW" dirty="0" smtClean="0"/>
              <a:t> </a:t>
            </a:r>
            <a:r>
              <a:rPr lang="en-US" altLang="zh-TW" i="1" dirty="0" smtClean="0"/>
              <a:t>n </a:t>
            </a:r>
            <a:r>
              <a:rPr lang="zh-TW" altLang="zh-TW" dirty="0" smtClean="0"/>
              <a:t>夠</a:t>
            </a:r>
            <a:r>
              <a:rPr lang="zh-TW" altLang="zh-TW" dirty="0"/>
              <a:t>大，則我們可證明</a:t>
            </a:r>
            <a:r>
              <a:rPr lang="en-US" altLang="zh-TW" dirty="0"/>
              <a:t> </a:t>
            </a:r>
            <a:r>
              <a:rPr lang="en-US" altLang="zh-TW" dirty="0" smtClean="0"/>
              <a:t>     </a:t>
            </a:r>
            <a:r>
              <a:rPr lang="zh-TW" altLang="zh-TW" dirty="0" smtClean="0"/>
              <a:t>的</a:t>
            </a:r>
            <a:r>
              <a:rPr lang="zh-TW" altLang="zh-TW" dirty="0"/>
              <a:t>分佈非常近似於有</a:t>
            </a:r>
            <a:r>
              <a:rPr lang="en-US" altLang="zh-TW" dirty="0"/>
              <a:t> </a:t>
            </a:r>
            <a:r>
              <a:rPr lang="en-US" altLang="zh-TW" dirty="0" smtClean="0"/>
              <a:t>          </a:t>
            </a:r>
            <a:r>
              <a:rPr lang="zh-TW" altLang="zh-TW" dirty="0" smtClean="0"/>
              <a:t>個</a:t>
            </a:r>
            <a:r>
              <a:rPr lang="zh-TW" altLang="zh-TW" dirty="0"/>
              <a:t>自由度的卡方分佈。</a:t>
            </a:r>
            <a:endParaRPr lang="zh-TW" altLang="en-US" dirty="0"/>
          </a:p>
        </p:txBody>
      </p:sp>
      <p:pic>
        <p:nvPicPr>
          <p:cNvPr id="3717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841" y="1412776"/>
            <a:ext cx="7070318"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物件 3"/>
          <p:cNvGraphicFramePr>
            <a:graphicFrameLocks noChangeAspect="1"/>
          </p:cNvGraphicFramePr>
          <p:nvPr>
            <p:extLst>
              <p:ext uri="{D42A27DB-BD31-4B8C-83A1-F6EECF244321}">
                <p14:modId xmlns:p14="http://schemas.microsoft.com/office/powerpoint/2010/main" val="27565885"/>
              </p:ext>
            </p:extLst>
          </p:nvPr>
        </p:nvGraphicFramePr>
        <p:xfrm>
          <a:off x="3142468" y="3321032"/>
          <a:ext cx="349412" cy="396000"/>
        </p:xfrm>
        <a:graphic>
          <a:graphicData uri="http://schemas.openxmlformats.org/presentationml/2006/ole">
            <mc:AlternateContent xmlns:mc="http://schemas.openxmlformats.org/markup-compatibility/2006">
              <mc:Choice xmlns:v="urn:schemas-microsoft-com:vml" Requires="v">
                <p:oleObj spid="_x0000_s371734" name="Equation" r:id="rId4" imgW="190440" imgH="215640" progId="Equation.DSMT4">
                  <p:embed/>
                </p:oleObj>
              </mc:Choice>
              <mc:Fallback>
                <p:oleObj name="Equation" r:id="rId4" imgW="190440" imgH="215640" progId="Equation.DSMT4">
                  <p:embed/>
                  <p:pic>
                    <p:nvPicPr>
                      <p:cNvPr id="0" name=""/>
                      <p:cNvPicPr/>
                      <p:nvPr/>
                    </p:nvPicPr>
                    <p:blipFill>
                      <a:blip r:embed="rId5"/>
                      <a:stretch>
                        <a:fillRect/>
                      </a:stretch>
                    </p:blipFill>
                    <p:spPr>
                      <a:xfrm>
                        <a:off x="3142468" y="3321032"/>
                        <a:ext cx="349412" cy="396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1103788958"/>
              </p:ext>
            </p:extLst>
          </p:nvPr>
        </p:nvGraphicFramePr>
        <p:xfrm>
          <a:off x="4824072" y="3321032"/>
          <a:ext cx="396000" cy="396000"/>
        </p:xfrm>
        <a:graphic>
          <a:graphicData uri="http://schemas.openxmlformats.org/presentationml/2006/ole">
            <mc:AlternateContent xmlns:mc="http://schemas.openxmlformats.org/markup-compatibility/2006">
              <mc:Choice xmlns:v="urn:schemas-microsoft-com:vml" Requires="v">
                <p:oleObj spid="_x0000_s371735" name="Equation" r:id="rId6" imgW="215640" imgH="215640" progId="Equation.DSMT4">
                  <p:embed/>
                </p:oleObj>
              </mc:Choice>
              <mc:Fallback>
                <p:oleObj name="Equation" r:id="rId6" imgW="215640" imgH="215640" progId="Equation.DSMT4">
                  <p:embed/>
                  <p:pic>
                    <p:nvPicPr>
                      <p:cNvPr id="0" name=""/>
                      <p:cNvPicPr/>
                      <p:nvPr/>
                    </p:nvPicPr>
                    <p:blipFill>
                      <a:blip r:embed="rId7"/>
                      <a:stretch>
                        <a:fillRect/>
                      </a:stretch>
                    </p:blipFill>
                    <p:spPr>
                      <a:xfrm>
                        <a:off x="4824072" y="3321032"/>
                        <a:ext cx="396000" cy="396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354765009"/>
              </p:ext>
            </p:extLst>
          </p:nvPr>
        </p:nvGraphicFramePr>
        <p:xfrm>
          <a:off x="5590740" y="3321032"/>
          <a:ext cx="349412" cy="396000"/>
        </p:xfrm>
        <a:graphic>
          <a:graphicData uri="http://schemas.openxmlformats.org/presentationml/2006/ole">
            <mc:AlternateContent xmlns:mc="http://schemas.openxmlformats.org/markup-compatibility/2006">
              <mc:Choice xmlns:v="urn:schemas-microsoft-com:vml" Requires="v">
                <p:oleObj spid="_x0000_s371736" name="Equation" r:id="rId8" imgW="190440" imgH="215640" progId="Equation.DSMT4">
                  <p:embed/>
                </p:oleObj>
              </mc:Choice>
              <mc:Fallback>
                <p:oleObj name="Equation" r:id="rId8" imgW="190440" imgH="215640" progId="Equation.DSMT4">
                  <p:embed/>
                  <p:pic>
                    <p:nvPicPr>
                      <p:cNvPr id="0" name=""/>
                      <p:cNvPicPr/>
                      <p:nvPr/>
                    </p:nvPicPr>
                    <p:blipFill>
                      <a:blip r:embed="rId9"/>
                      <a:stretch>
                        <a:fillRect/>
                      </a:stretch>
                    </p:blipFill>
                    <p:spPr>
                      <a:xfrm>
                        <a:off x="5590740" y="3321032"/>
                        <a:ext cx="349412" cy="396000"/>
                      </a:xfrm>
                      <a:prstGeom prst="rect">
                        <a:avLst/>
                      </a:prstGeom>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3960933652"/>
              </p:ext>
            </p:extLst>
          </p:nvPr>
        </p:nvGraphicFramePr>
        <p:xfrm>
          <a:off x="2771800" y="3717032"/>
          <a:ext cx="838588" cy="396000"/>
        </p:xfrm>
        <a:graphic>
          <a:graphicData uri="http://schemas.openxmlformats.org/presentationml/2006/ole">
            <mc:AlternateContent xmlns:mc="http://schemas.openxmlformats.org/markup-compatibility/2006">
              <mc:Choice xmlns:v="urn:schemas-microsoft-com:vml" Requires="v">
                <p:oleObj spid="_x0000_s371737" name="Equation" r:id="rId10" imgW="457200" imgH="215640" progId="Equation.DSMT4">
                  <p:embed/>
                </p:oleObj>
              </mc:Choice>
              <mc:Fallback>
                <p:oleObj name="Equation" r:id="rId10" imgW="457200" imgH="215640" progId="Equation.DSMT4">
                  <p:embed/>
                  <p:pic>
                    <p:nvPicPr>
                      <p:cNvPr id="0" name=""/>
                      <p:cNvPicPr/>
                      <p:nvPr/>
                    </p:nvPicPr>
                    <p:blipFill>
                      <a:blip r:embed="rId11"/>
                      <a:stretch>
                        <a:fillRect/>
                      </a:stretch>
                    </p:blipFill>
                    <p:spPr>
                      <a:xfrm>
                        <a:off x="2771800" y="3717032"/>
                        <a:ext cx="838588" cy="396000"/>
                      </a:xfrm>
                      <a:prstGeom prst="rect">
                        <a:avLst/>
                      </a:prstGeom>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3149831802"/>
              </p:ext>
            </p:extLst>
          </p:nvPr>
        </p:nvGraphicFramePr>
        <p:xfrm>
          <a:off x="3187096" y="4060800"/>
          <a:ext cx="448800" cy="396000"/>
        </p:xfrm>
        <a:graphic>
          <a:graphicData uri="http://schemas.openxmlformats.org/presentationml/2006/ole">
            <mc:AlternateContent xmlns:mc="http://schemas.openxmlformats.org/markup-compatibility/2006">
              <mc:Choice xmlns:v="urn:schemas-microsoft-com:vml" Requires="v">
                <p:oleObj spid="_x0000_s371738" name="Equation" r:id="rId12" imgW="215640" imgH="190440" progId="Equation.DSMT4">
                  <p:embed/>
                </p:oleObj>
              </mc:Choice>
              <mc:Fallback>
                <p:oleObj name="Equation" r:id="rId12" imgW="215640" imgH="190440" progId="Equation.DSMT4">
                  <p:embed/>
                  <p:pic>
                    <p:nvPicPr>
                      <p:cNvPr id="0" name=""/>
                      <p:cNvPicPr/>
                      <p:nvPr/>
                    </p:nvPicPr>
                    <p:blipFill>
                      <a:blip r:embed="rId13"/>
                      <a:stretch>
                        <a:fillRect/>
                      </a:stretch>
                    </p:blipFill>
                    <p:spPr>
                      <a:xfrm>
                        <a:off x="3187096" y="4060800"/>
                        <a:ext cx="448800" cy="396000"/>
                      </a:xfrm>
                      <a:prstGeom prst="rect">
                        <a:avLst/>
                      </a:prstGeom>
                    </p:spPr>
                  </p:pic>
                </p:oleObj>
              </mc:Fallback>
            </mc:AlternateContent>
          </a:graphicData>
        </a:graphic>
      </p:graphicFrame>
      <p:graphicFrame>
        <p:nvGraphicFramePr>
          <p:cNvPr id="9" name="物件 8"/>
          <p:cNvGraphicFramePr>
            <a:graphicFrameLocks noChangeAspect="1"/>
          </p:cNvGraphicFramePr>
          <p:nvPr>
            <p:extLst>
              <p:ext uri="{D42A27DB-BD31-4B8C-83A1-F6EECF244321}">
                <p14:modId xmlns:p14="http://schemas.microsoft.com/office/powerpoint/2010/main" val="4284617095"/>
              </p:ext>
            </p:extLst>
          </p:nvPr>
        </p:nvGraphicFramePr>
        <p:xfrm>
          <a:off x="6372200" y="4113120"/>
          <a:ext cx="792000" cy="396000"/>
        </p:xfrm>
        <a:graphic>
          <a:graphicData uri="http://schemas.openxmlformats.org/presentationml/2006/ole">
            <mc:AlternateContent xmlns:mc="http://schemas.openxmlformats.org/markup-compatibility/2006">
              <mc:Choice xmlns:v="urn:schemas-microsoft-com:vml" Requires="v">
                <p:oleObj spid="_x0000_s371739" name="Equation" r:id="rId14" imgW="406080" imgH="203040" progId="Equation.DSMT4">
                  <p:embed/>
                </p:oleObj>
              </mc:Choice>
              <mc:Fallback>
                <p:oleObj name="Equation" r:id="rId14" imgW="406080" imgH="203040" progId="Equation.DSMT4">
                  <p:embed/>
                  <p:pic>
                    <p:nvPicPr>
                      <p:cNvPr id="0" name=""/>
                      <p:cNvPicPr/>
                      <p:nvPr/>
                    </p:nvPicPr>
                    <p:blipFill>
                      <a:blip r:embed="rId15"/>
                      <a:stretch>
                        <a:fillRect/>
                      </a:stretch>
                    </p:blipFill>
                    <p:spPr>
                      <a:xfrm>
                        <a:off x="6372200" y="4113120"/>
                        <a:ext cx="792000" cy="396000"/>
                      </a:xfrm>
                      <a:prstGeom prst="rect">
                        <a:avLst/>
                      </a:prstGeom>
                    </p:spPr>
                  </p:pic>
                </p:oleObj>
              </mc:Fallback>
            </mc:AlternateContent>
          </a:graphicData>
        </a:graphic>
      </p:graphicFrame>
    </p:spTree>
    <p:extLst>
      <p:ext uri="{BB962C8B-B14F-4D97-AF65-F5344CB8AC3E}">
        <p14:creationId xmlns:p14="http://schemas.microsoft.com/office/powerpoint/2010/main" val="24115958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9.6  </a:t>
            </a:r>
            <a:r>
              <a:rPr lang="zh-TW" altLang="zh-TW" dirty="0" smtClean="0"/>
              <a:t>適合</a:t>
            </a:r>
            <a:r>
              <a:rPr lang="zh-TW" altLang="zh-TW" dirty="0"/>
              <a:t>度檢定</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73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340768"/>
            <a:ext cx="6294032"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15958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9.6  </a:t>
            </a:r>
            <a:r>
              <a:rPr lang="zh-TW" altLang="zh-TW" dirty="0" smtClean="0"/>
              <a:t>適合</a:t>
            </a:r>
            <a:r>
              <a:rPr lang="zh-TW" altLang="zh-TW" dirty="0"/>
              <a:t>度檢定</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747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628800"/>
            <a:ext cx="6750593"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15958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9.6  </a:t>
            </a:r>
            <a:r>
              <a:rPr lang="zh-TW" altLang="zh-TW" dirty="0" smtClean="0"/>
              <a:t>適合</a:t>
            </a:r>
            <a:r>
              <a:rPr lang="zh-TW" altLang="zh-TW" dirty="0"/>
              <a:t>度檢定</a:t>
            </a:r>
            <a:endParaRPr lang="zh-TW" altLang="en-US" dirty="0"/>
          </a:p>
        </p:txBody>
      </p:sp>
      <p:sp>
        <p:nvSpPr>
          <p:cNvPr id="3" name="內容版面配置區 2"/>
          <p:cNvSpPr>
            <a:spLocks noGrp="1"/>
          </p:cNvSpPr>
          <p:nvPr>
            <p:ph idx="1"/>
          </p:nvPr>
        </p:nvSpPr>
        <p:spPr/>
        <p:txBody>
          <a:bodyPr/>
          <a:lstStyle/>
          <a:p>
            <a:r>
              <a:rPr lang="zh-TW" altLang="zh-TW" dirty="0"/>
              <a:t>適合度檢定亦可用於當所考慮的分佈為連續時。想法是將含有所有實驗結果的連續區間分隔</a:t>
            </a:r>
            <a:r>
              <a:rPr lang="zh-TW" altLang="zh-TW" dirty="0" smtClean="0"/>
              <a:t>成</a:t>
            </a:r>
            <a:r>
              <a:rPr lang="en-US" altLang="zh-TW" dirty="0" smtClean="0"/>
              <a:t> </a:t>
            </a:r>
            <a:r>
              <a:rPr lang="en-US" altLang="zh-TW" i="1" dirty="0" smtClean="0"/>
              <a:t>k </a:t>
            </a:r>
            <a:r>
              <a:rPr lang="zh-TW" altLang="zh-TW" dirty="0" smtClean="0"/>
              <a:t>個子</a:t>
            </a:r>
            <a:r>
              <a:rPr lang="zh-TW" altLang="zh-TW" dirty="0"/>
              <a:t>區間，並</a:t>
            </a:r>
            <a:r>
              <a:rPr lang="zh-TW" altLang="zh-TW" dirty="0" smtClean="0"/>
              <a:t>將</a:t>
            </a:r>
            <a:r>
              <a:rPr lang="en-US" altLang="zh-TW" dirty="0" smtClean="0"/>
              <a:t>     </a:t>
            </a:r>
            <a:r>
              <a:rPr lang="zh-TW" altLang="zh-TW" dirty="0"/>
              <a:t>定義成伴隨於</a:t>
            </a:r>
            <a:r>
              <a:rPr lang="zh-TW" altLang="zh-TW" dirty="0" smtClean="0"/>
              <a:t>第</a:t>
            </a:r>
            <a:r>
              <a:rPr lang="en-US" altLang="zh-TW" dirty="0" smtClean="0"/>
              <a:t> </a:t>
            </a:r>
            <a:r>
              <a:rPr lang="en-US" altLang="zh-TW" i="1" dirty="0" smtClean="0"/>
              <a:t>i </a:t>
            </a:r>
            <a:r>
              <a:rPr lang="zh-TW" altLang="zh-TW" dirty="0" smtClean="0"/>
              <a:t>個子</a:t>
            </a:r>
            <a:r>
              <a:rPr lang="zh-TW" altLang="zh-TW" dirty="0"/>
              <a:t>區間之事件的機率。說的明確些，</a:t>
            </a:r>
          </a:p>
          <a:p>
            <a:pPr marL="0" indent="0">
              <a:lnSpc>
                <a:spcPts val="3800"/>
              </a:lnSpc>
              <a:buNone/>
            </a:pPr>
            <a:r>
              <a:rPr lang="en-US" altLang="zh-TW" b="1" dirty="0"/>
              <a:t>	</a:t>
            </a:r>
            <a:endParaRPr lang="zh-TW" altLang="zh-TW" b="1" dirty="0"/>
          </a:p>
          <a:p>
            <a:r>
              <a:rPr lang="zh-TW" altLang="zh-TW" dirty="0"/>
              <a:t>其中</a:t>
            </a:r>
            <a:r>
              <a:rPr lang="en-US" altLang="zh-TW" dirty="0"/>
              <a:t> </a:t>
            </a:r>
            <a:r>
              <a:rPr lang="en-US" altLang="zh-TW" dirty="0" smtClean="0"/>
              <a:t>         </a:t>
            </a:r>
            <a:r>
              <a:rPr lang="zh-TW" altLang="zh-TW" dirty="0" smtClean="0"/>
              <a:t>和</a:t>
            </a:r>
            <a:r>
              <a:rPr lang="en-US" altLang="zh-TW" dirty="0" smtClean="0"/>
              <a:t>           </a:t>
            </a:r>
            <a:r>
              <a:rPr lang="zh-TW" altLang="zh-TW" dirty="0" smtClean="0"/>
              <a:t>分別</a:t>
            </a:r>
            <a:r>
              <a:rPr lang="zh-TW" altLang="zh-TW" dirty="0"/>
              <a:t>為分佈的</a:t>
            </a:r>
            <a:r>
              <a:rPr lang="en-US" altLang="zh-TW" dirty="0"/>
              <a:t>PDF</a:t>
            </a:r>
            <a:r>
              <a:rPr lang="zh-TW" altLang="zh-TW" dirty="0"/>
              <a:t>與</a:t>
            </a:r>
            <a:r>
              <a:rPr lang="en-US" altLang="zh-TW" dirty="0"/>
              <a:t>CDF</a:t>
            </a:r>
            <a:r>
              <a:rPr lang="zh-TW" altLang="zh-TW" dirty="0"/>
              <a:t>，且</a:t>
            </a:r>
            <a:r>
              <a:rPr lang="en-US" altLang="zh-TW" dirty="0"/>
              <a:t> </a:t>
            </a:r>
            <a:r>
              <a:rPr lang="en-US" altLang="zh-TW" dirty="0" smtClean="0"/>
              <a:t>        </a:t>
            </a:r>
            <a:r>
              <a:rPr lang="zh-TW" altLang="zh-TW" dirty="0" smtClean="0"/>
              <a:t>，</a:t>
            </a:r>
            <a:r>
              <a:rPr lang="en-US" altLang="zh-TW" dirty="0" smtClean="0"/>
              <a:t> </a:t>
            </a:r>
          </a:p>
          <a:p>
            <a:pPr marL="0" indent="0">
              <a:spcBef>
                <a:spcPts val="0"/>
              </a:spcBef>
              <a:buNone/>
            </a:pPr>
            <a:r>
              <a:rPr lang="en-US" altLang="zh-TW" dirty="0"/>
              <a:t> </a:t>
            </a:r>
            <a:r>
              <a:rPr lang="en-US" altLang="zh-TW" dirty="0" smtClean="0"/>
              <a:t>   </a:t>
            </a:r>
            <a:r>
              <a:rPr lang="zh-TW" altLang="zh-TW" dirty="0" smtClean="0"/>
              <a:t>以及</a:t>
            </a:r>
            <a:r>
              <a:rPr lang="en-US" altLang="zh-TW" dirty="0" smtClean="0"/>
              <a:t>                     </a:t>
            </a:r>
            <a:r>
              <a:rPr lang="zh-TW" altLang="zh-TW" dirty="0" smtClean="0"/>
              <a:t>。</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3447861481"/>
              </p:ext>
            </p:extLst>
          </p:nvPr>
        </p:nvGraphicFramePr>
        <p:xfrm>
          <a:off x="7740352" y="1836000"/>
          <a:ext cx="302824" cy="396000"/>
        </p:xfrm>
        <a:graphic>
          <a:graphicData uri="http://schemas.openxmlformats.org/presentationml/2006/ole">
            <mc:AlternateContent xmlns:mc="http://schemas.openxmlformats.org/markup-compatibility/2006">
              <mc:Choice xmlns:v="urn:schemas-microsoft-com:vml" Requires="v">
                <p:oleObj spid="_x0000_s377879" name="Equation" r:id="rId3" imgW="164880" imgH="215640" progId="Equation.DSMT4">
                  <p:embed/>
                </p:oleObj>
              </mc:Choice>
              <mc:Fallback>
                <p:oleObj name="Equation" r:id="rId3" imgW="164880" imgH="215640" progId="Equation.DSMT4">
                  <p:embed/>
                  <p:pic>
                    <p:nvPicPr>
                      <p:cNvPr id="0" name=""/>
                      <p:cNvPicPr/>
                      <p:nvPr/>
                    </p:nvPicPr>
                    <p:blipFill>
                      <a:blip r:embed="rId4"/>
                      <a:stretch>
                        <a:fillRect/>
                      </a:stretch>
                    </p:blipFill>
                    <p:spPr>
                      <a:xfrm>
                        <a:off x="7740352" y="1836000"/>
                        <a:ext cx="302824" cy="396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3828313156"/>
              </p:ext>
            </p:extLst>
          </p:nvPr>
        </p:nvGraphicFramePr>
        <p:xfrm>
          <a:off x="321885" y="2564904"/>
          <a:ext cx="8354571" cy="648000"/>
        </p:xfrm>
        <a:graphic>
          <a:graphicData uri="http://schemas.openxmlformats.org/presentationml/2006/ole">
            <mc:AlternateContent xmlns:mc="http://schemas.openxmlformats.org/markup-compatibility/2006">
              <mc:Choice xmlns:v="urn:schemas-microsoft-com:vml" Requires="v">
                <p:oleObj spid="_x0000_s377880" name="Equation" r:id="rId5" imgW="4584600" imgH="355320" progId="Equation.DSMT4">
                  <p:embed/>
                </p:oleObj>
              </mc:Choice>
              <mc:Fallback>
                <p:oleObj name="Equation" r:id="rId5" imgW="4584600" imgH="355320" progId="Equation.DSMT4">
                  <p:embed/>
                  <p:pic>
                    <p:nvPicPr>
                      <p:cNvPr id="0" name=""/>
                      <p:cNvPicPr/>
                      <p:nvPr/>
                    </p:nvPicPr>
                    <p:blipFill>
                      <a:blip r:embed="rId6"/>
                      <a:stretch>
                        <a:fillRect/>
                      </a:stretch>
                    </p:blipFill>
                    <p:spPr>
                      <a:xfrm>
                        <a:off x="321885" y="2564904"/>
                        <a:ext cx="8354571" cy="648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3691335528"/>
              </p:ext>
            </p:extLst>
          </p:nvPr>
        </p:nvGraphicFramePr>
        <p:xfrm>
          <a:off x="1283370" y="3249736"/>
          <a:ext cx="768350" cy="395288"/>
        </p:xfrm>
        <a:graphic>
          <a:graphicData uri="http://schemas.openxmlformats.org/presentationml/2006/ole">
            <mc:AlternateContent xmlns:mc="http://schemas.openxmlformats.org/markup-compatibility/2006">
              <mc:Choice xmlns:v="urn:schemas-microsoft-com:vml" Requires="v">
                <p:oleObj spid="_x0000_s377881" name="Equation" r:id="rId7" imgW="393480" imgH="203040" progId="Equation.DSMT4">
                  <p:embed/>
                </p:oleObj>
              </mc:Choice>
              <mc:Fallback>
                <p:oleObj name="Equation" r:id="rId7" imgW="393480" imgH="203040" progId="Equation.DSMT4">
                  <p:embed/>
                  <p:pic>
                    <p:nvPicPr>
                      <p:cNvPr id="0" name=""/>
                      <p:cNvPicPr/>
                      <p:nvPr/>
                    </p:nvPicPr>
                    <p:blipFill>
                      <a:blip r:embed="rId8"/>
                      <a:stretch>
                        <a:fillRect/>
                      </a:stretch>
                    </p:blipFill>
                    <p:spPr>
                      <a:xfrm>
                        <a:off x="1283370" y="3249736"/>
                        <a:ext cx="768350" cy="395288"/>
                      </a:xfrm>
                      <a:prstGeom prst="rect">
                        <a:avLst/>
                      </a:prstGeom>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3716277750"/>
              </p:ext>
            </p:extLst>
          </p:nvPr>
        </p:nvGraphicFramePr>
        <p:xfrm>
          <a:off x="2411848" y="3249024"/>
          <a:ext cx="792000" cy="396000"/>
        </p:xfrm>
        <a:graphic>
          <a:graphicData uri="http://schemas.openxmlformats.org/presentationml/2006/ole">
            <mc:AlternateContent xmlns:mc="http://schemas.openxmlformats.org/markup-compatibility/2006">
              <mc:Choice xmlns:v="urn:schemas-microsoft-com:vml" Requires="v">
                <p:oleObj spid="_x0000_s377882" name="Equation" r:id="rId9" imgW="406080" imgH="203040" progId="Equation.DSMT4">
                  <p:embed/>
                </p:oleObj>
              </mc:Choice>
              <mc:Fallback>
                <p:oleObj name="Equation" r:id="rId9" imgW="406080" imgH="203040" progId="Equation.DSMT4">
                  <p:embed/>
                  <p:pic>
                    <p:nvPicPr>
                      <p:cNvPr id="0" name=""/>
                      <p:cNvPicPr/>
                      <p:nvPr/>
                    </p:nvPicPr>
                    <p:blipFill>
                      <a:blip r:embed="rId10"/>
                      <a:stretch>
                        <a:fillRect/>
                      </a:stretch>
                    </p:blipFill>
                    <p:spPr>
                      <a:xfrm>
                        <a:off x="2411848" y="3249024"/>
                        <a:ext cx="792000" cy="396000"/>
                      </a:xfrm>
                      <a:prstGeom prst="rect">
                        <a:avLst/>
                      </a:prstGeom>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2815438410"/>
              </p:ext>
            </p:extLst>
          </p:nvPr>
        </p:nvGraphicFramePr>
        <p:xfrm>
          <a:off x="7164288" y="3222000"/>
          <a:ext cx="767250" cy="396000"/>
        </p:xfrm>
        <a:graphic>
          <a:graphicData uri="http://schemas.openxmlformats.org/presentationml/2006/ole">
            <mc:AlternateContent xmlns:mc="http://schemas.openxmlformats.org/markup-compatibility/2006">
              <mc:Choice xmlns:v="urn:schemas-microsoft-com:vml" Requires="v">
                <p:oleObj spid="_x0000_s377883" name="Equation" r:id="rId11" imgW="393480" imgH="203040" progId="Equation.DSMT4">
                  <p:embed/>
                </p:oleObj>
              </mc:Choice>
              <mc:Fallback>
                <p:oleObj name="Equation" r:id="rId11" imgW="393480" imgH="203040" progId="Equation.DSMT4">
                  <p:embed/>
                  <p:pic>
                    <p:nvPicPr>
                      <p:cNvPr id="0" name=""/>
                      <p:cNvPicPr/>
                      <p:nvPr/>
                    </p:nvPicPr>
                    <p:blipFill>
                      <a:blip r:embed="rId12"/>
                      <a:stretch>
                        <a:fillRect/>
                      </a:stretch>
                    </p:blipFill>
                    <p:spPr>
                      <a:xfrm>
                        <a:off x="7164288" y="3222000"/>
                        <a:ext cx="767250" cy="396000"/>
                      </a:xfrm>
                      <a:prstGeom prst="rect">
                        <a:avLst/>
                      </a:prstGeom>
                    </p:spPr>
                  </p:pic>
                </p:oleObj>
              </mc:Fallback>
            </mc:AlternateContent>
          </a:graphicData>
        </a:graphic>
      </p:graphicFrame>
      <p:graphicFrame>
        <p:nvGraphicFramePr>
          <p:cNvPr id="9" name="物件 8"/>
          <p:cNvGraphicFramePr>
            <a:graphicFrameLocks noChangeAspect="1"/>
          </p:cNvGraphicFramePr>
          <p:nvPr>
            <p:extLst>
              <p:ext uri="{D42A27DB-BD31-4B8C-83A1-F6EECF244321}">
                <p14:modId xmlns:p14="http://schemas.microsoft.com/office/powerpoint/2010/main" val="523720415"/>
              </p:ext>
            </p:extLst>
          </p:nvPr>
        </p:nvGraphicFramePr>
        <p:xfrm>
          <a:off x="8028384" y="3212976"/>
          <a:ext cx="908471" cy="396000"/>
        </p:xfrm>
        <a:graphic>
          <a:graphicData uri="http://schemas.openxmlformats.org/presentationml/2006/ole">
            <mc:AlternateContent xmlns:mc="http://schemas.openxmlformats.org/markup-compatibility/2006">
              <mc:Choice xmlns:v="urn:schemas-microsoft-com:vml" Requires="v">
                <p:oleObj spid="_x0000_s377884" name="Equation" r:id="rId13" imgW="495000" imgH="215640" progId="Equation.DSMT4">
                  <p:embed/>
                </p:oleObj>
              </mc:Choice>
              <mc:Fallback>
                <p:oleObj name="Equation" r:id="rId13" imgW="495000" imgH="215640" progId="Equation.DSMT4">
                  <p:embed/>
                  <p:pic>
                    <p:nvPicPr>
                      <p:cNvPr id="0" name=""/>
                      <p:cNvPicPr/>
                      <p:nvPr/>
                    </p:nvPicPr>
                    <p:blipFill>
                      <a:blip r:embed="rId14"/>
                      <a:stretch>
                        <a:fillRect/>
                      </a:stretch>
                    </p:blipFill>
                    <p:spPr>
                      <a:xfrm>
                        <a:off x="8028384" y="3212976"/>
                        <a:ext cx="908471" cy="396000"/>
                      </a:xfrm>
                      <a:prstGeom prst="rect">
                        <a:avLst/>
                      </a:prstGeom>
                    </p:spPr>
                  </p:pic>
                </p:oleObj>
              </mc:Fallback>
            </mc:AlternateContent>
          </a:graphicData>
        </a:graphic>
      </p:graphicFrame>
      <p:graphicFrame>
        <p:nvGraphicFramePr>
          <p:cNvPr id="10" name="物件 9"/>
          <p:cNvGraphicFramePr>
            <a:graphicFrameLocks noChangeAspect="1"/>
          </p:cNvGraphicFramePr>
          <p:nvPr>
            <p:extLst>
              <p:ext uri="{D42A27DB-BD31-4B8C-83A1-F6EECF244321}">
                <p14:modId xmlns:p14="http://schemas.microsoft.com/office/powerpoint/2010/main" val="2372817134"/>
              </p:ext>
            </p:extLst>
          </p:nvPr>
        </p:nvGraphicFramePr>
        <p:xfrm>
          <a:off x="1404883" y="3645024"/>
          <a:ext cx="1582941" cy="414000"/>
        </p:xfrm>
        <a:graphic>
          <a:graphicData uri="http://schemas.openxmlformats.org/presentationml/2006/ole">
            <mc:AlternateContent xmlns:mc="http://schemas.openxmlformats.org/markup-compatibility/2006">
              <mc:Choice xmlns:v="urn:schemas-microsoft-com:vml" Requires="v">
                <p:oleObj spid="_x0000_s377885" name="Equation" r:id="rId15" imgW="825480" imgH="215640" progId="Equation.DSMT4">
                  <p:embed/>
                </p:oleObj>
              </mc:Choice>
              <mc:Fallback>
                <p:oleObj name="Equation" r:id="rId15" imgW="825480" imgH="215640" progId="Equation.DSMT4">
                  <p:embed/>
                  <p:pic>
                    <p:nvPicPr>
                      <p:cNvPr id="0" name=""/>
                      <p:cNvPicPr/>
                      <p:nvPr/>
                    </p:nvPicPr>
                    <p:blipFill>
                      <a:blip r:embed="rId16"/>
                      <a:stretch>
                        <a:fillRect/>
                      </a:stretch>
                    </p:blipFill>
                    <p:spPr>
                      <a:xfrm>
                        <a:off x="1404883" y="3645024"/>
                        <a:ext cx="1582941" cy="414000"/>
                      </a:xfrm>
                      <a:prstGeom prst="rect">
                        <a:avLst/>
                      </a:prstGeom>
                    </p:spPr>
                  </p:pic>
                </p:oleObj>
              </mc:Fallback>
            </mc:AlternateContent>
          </a:graphicData>
        </a:graphic>
      </p:graphicFrame>
    </p:spTree>
    <p:extLst>
      <p:ext uri="{BB962C8B-B14F-4D97-AF65-F5344CB8AC3E}">
        <p14:creationId xmlns:p14="http://schemas.microsoft.com/office/powerpoint/2010/main" val="24115958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9.1  </a:t>
            </a:r>
            <a:r>
              <a:rPr lang="zh-TW" altLang="zh-TW" dirty="0"/>
              <a:t>簡介</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297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844824"/>
            <a:ext cx="7200800"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32463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9.6  </a:t>
            </a:r>
            <a:r>
              <a:rPr lang="zh-TW" altLang="zh-TW" dirty="0" smtClean="0"/>
              <a:t>適合</a:t>
            </a:r>
            <a:r>
              <a:rPr lang="zh-TW" altLang="zh-TW" dirty="0"/>
              <a:t>度檢定</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75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340768"/>
            <a:ext cx="6120680" cy="5213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09002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9.6  </a:t>
            </a:r>
            <a:r>
              <a:rPr lang="zh-TW" altLang="zh-TW" dirty="0" smtClean="0"/>
              <a:t>適合</a:t>
            </a:r>
            <a:r>
              <a:rPr lang="zh-TW" altLang="zh-TW" dirty="0"/>
              <a:t>度檢定</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768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412776"/>
            <a:ext cx="6164270"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09002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9.7  </a:t>
            </a:r>
            <a:r>
              <a:rPr lang="zh-TW" altLang="zh-TW" dirty="0" smtClean="0"/>
              <a:t>類別</a:t>
            </a:r>
            <a:r>
              <a:rPr lang="zh-TW" altLang="zh-TW" dirty="0"/>
              <a:t>資料獨立性的檢定</a:t>
            </a:r>
            <a:endParaRPr lang="zh-TW" altLang="en-US" dirty="0"/>
          </a:p>
        </p:txBody>
      </p:sp>
      <p:sp>
        <p:nvSpPr>
          <p:cNvPr id="3" name="內容版面配置區 2"/>
          <p:cNvSpPr>
            <a:spLocks noGrp="1"/>
          </p:cNvSpPr>
          <p:nvPr>
            <p:ph idx="1"/>
          </p:nvPr>
        </p:nvSpPr>
        <p:spPr/>
        <p:txBody>
          <a:bodyPr/>
          <a:lstStyle/>
          <a:p>
            <a:r>
              <a:rPr lang="zh-TW" altLang="zh-TW" dirty="0"/>
              <a:t>在本節中，我們感興趣的是如何決定兩個類別變數是相關的</a:t>
            </a:r>
            <a:r>
              <a:rPr lang="en-US" altLang="zh-TW" dirty="0"/>
              <a:t> ( </a:t>
            </a:r>
            <a:r>
              <a:rPr lang="zh-TW" altLang="zh-TW" dirty="0"/>
              <a:t>亦即相依的</a:t>
            </a:r>
            <a:r>
              <a:rPr lang="en-US" altLang="zh-TW" dirty="0"/>
              <a:t> ) </a:t>
            </a:r>
            <a:r>
              <a:rPr lang="zh-TW" altLang="zh-TW" dirty="0"/>
              <a:t>或是獨立的。在</a:t>
            </a:r>
            <a:r>
              <a:rPr lang="en-US" altLang="zh-TW" dirty="0"/>
              <a:t>9.6</a:t>
            </a:r>
            <a:r>
              <a:rPr lang="zh-TW" altLang="zh-TW" dirty="0"/>
              <a:t>節中討論的卡方檢定程序亦可用於檢定兩種不同隨機變數的獨立性</a:t>
            </a:r>
            <a:r>
              <a:rPr lang="zh-TW" altLang="zh-TW" dirty="0" smtClean="0"/>
              <a:t>。</a:t>
            </a:r>
            <a:endParaRPr lang="en-US" altLang="zh-TW" dirty="0" smtClean="0"/>
          </a:p>
          <a:p>
            <a:pPr marL="0" indent="0">
              <a:buNone/>
            </a:pPr>
            <a:r>
              <a:rPr lang="en-US" altLang="zh-TW" dirty="0" smtClean="0"/>
              <a:t>                  ：</a:t>
            </a:r>
            <a:r>
              <a:rPr lang="en-US" altLang="zh-TW" dirty="0" err="1"/>
              <a:t>在母體中，兩個類別變數是獨立的</a:t>
            </a:r>
            <a:r>
              <a:rPr lang="en-US" altLang="zh-TW" dirty="0"/>
              <a:t>。</a:t>
            </a:r>
            <a:br>
              <a:rPr lang="en-US" altLang="zh-TW" dirty="0"/>
            </a:br>
            <a:r>
              <a:rPr lang="en-US" altLang="zh-TW" dirty="0"/>
              <a:t>	 </a:t>
            </a:r>
            <a:r>
              <a:rPr lang="en-US" altLang="zh-TW" dirty="0" smtClean="0"/>
              <a:t>     ：</a:t>
            </a:r>
            <a:r>
              <a:rPr lang="en-US" altLang="zh-TW" dirty="0" err="1"/>
              <a:t>在母體中，兩個類別變數是相依的</a:t>
            </a:r>
            <a:r>
              <a:rPr lang="en-US" altLang="zh-TW" dirty="0" smtClean="0"/>
              <a:t>。</a:t>
            </a:r>
          </a:p>
          <a:p>
            <a:r>
              <a:rPr lang="zh-TW" altLang="zh-TW" dirty="0"/>
              <a:t>一個標準程序可用來檢定此假設。檢定中的其餘計算工作就是在</a:t>
            </a:r>
            <a:r>
              <a:rPr lang="en-US" altLang="zh-TW" dirty="0"/>
              <a:t>9.6</a:t>
            </a:r>
            <a:r>
              <a:rPr lang="zh-TW" altLang="zh-TW" dirty="0"/>
              <a:t>節中討論的適合度檢定。</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1353173837"/>
              </p:ext>
            </p:extLst>
          </p:nvPr>
        </p:nvGraphicFramePr>
        <p:xfrm>
          <a:off x="1403648" y="2708920"/>
          <a:ext cx="396000" cy="396000"/>
        </p:xfrm>
        <a:graphic>
          <a:graphicData uri="http://schemas.openxmlformats.org/presentationml/2006/ole">
            <mc:AlternateContent xmlns:mc="http://schemas.openxmlformats.org/markup-compatibility/2006">
              <mc:Choice xmlns:v="urn:schemas-microsoft-com:vml" Requires="v">
                <p:oleObj spid="_x0000_s386054" name="Equation" r:id="rId3" imgW="215640" imgH="215640" progId="Equation.DSMT4">
                  <p:embed/>
                </p:oleObj>
              </mc:Choice>
              <mc:Fallback>
                <p:oleObj name="Equation" r:id="rId3" imgW="215640" imgH="215640" progId="Equation.DSMT4">
                  <p:embed/>
                  <p:pic>
                    <p:nvPicPr>
                      <p:cNvPr id="0" name=""/>
                      <p:cNvPicPr/>
                      <p:nvPr/>
                    </p:nvPicPr>
                    <p:blipFill>
                      <a:blip r:embed="rId4"/>
                      <a:stretch>
                        <a:fillRect/>
                      </a:stretch>
                    </p:blipFill>
                    <p:spPr>
                      <a:xfrm>
                        <a:off x="1403648" y="2708920"/>
                        <a:ext cx="396000" cy="396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3017142261"/>
              </p:ext>
            </p:extLst>
          </p:nvPr>
        </p:nvGraphicFramePr>
        <p:xfrm>
          <a:off x="1403648" y="3105008"/>
          <a:ext cx="396000" cy="396000"/>
        </p:xfrm>
        <a:graphic>
          <a:graphicData uri="http://schemas.openxmlformats.org/presentationml/2006/ole">
            <mc:AlternateContent xmlns:mc="http://schemas.openxmlformats.org/markup-compatibility/2006">
              <mc:Choice xmlns:v="urn:schemas-microsoft-com:vml" Requires="v">
                <p:oleObj spid="_x0000_s386055" name="Equation" r:id="rId5" imgW="203040" imgH="203040" progId="Equation.DSMT4">
                  <p:embed/>
                </p:oleObj>
              </mc:Choice>
              <mc:Fallback>
                <p:oleObj name="Equation" r:id="rId5" imgW="203040" imgH="203040" progId="Equation.DSMT4">
                  <p:embed/>
                  <p:pic>
                    <p:nvPicPr>
                      <p:cNvPr id="0" name=""/>
                      <p:cNvPicPr/>
                      <p:nvPr/>
                    </p:nvPicPr>
                    <p:blipFill>
                      <a:blip r:embed="rId6"/>
                      <a:stretch>
                        <a:fillRect/>
                      </a:stretch>
                    </p:blipFill>
                    <p:spPr>
                      <a:xfrm>
                        <a:off x="1403648" y="3105008"/>
                        <a:ext cx="396000" cy="396000"/>
                      </a:xfrm>
                      <a:prstGeom prst="rect">
                        <a:avLst/>
                      </a:prstGeom>
                    </p:spPr>
                  </p:pic>
                </p:oleObj>
              </mc:Fallback>
            </mc:AlternateContent>
          </a:graphicData>
        </a:graphic>
      </p:graphicFrame>
    </p:spTree>
    <p:extLst>
      <p:ext uri="{BB962C8B-B14F-4D97-AF65-F5344CB8AC3E}">
        <p14:creationId xmlns:p14="http://schemas.microsoft.com/office/powerpoint/2010/main" val="26609002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9.7  </a:t>
            </a:r>
            <a:r>
              <a:rPr lang="zh-TW" altLang="zh-TW" dirty="0" smtClean="0"/>
              <a:t>類別</a:t>
            </a:r>
            <a:r>
              <a:rPr lang="zh-TW" altLang="zh-TW" dirty="0"/>
              <a:t>資料獨立性的檢定</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788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628800"/>
            <a:ext cx="6620695"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03668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9.7  </a:t>
            </a:r>
            <a:r>
              <a:rPr lang="zh-TW" altLang="zh-TW" dirty="0" smtClean="0"/>
              <a:t>類別</a:t>
            </a:r>
            <a:r>
              <a:rPr lang="zh-TW" altLang="zh-TW" dirty="0"/>
              <a:t>資料獨立性的檢定</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79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340768"/>
            <a:ext cx="6349165"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03668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9.7  </a:t>
            </a:r>
            <a:r>
              <a:rPr lang="zh-TW" altLang="zh-TW" dirty="0" smtClean="0"/>
              <a:t>類別</a:t>
            </a:r>
            <a:r>
              <a:rPr lang="zh-TW" altLang="zh-TW" dirty="0"/>
              <a:t>資料獨立性的檢定</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809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484784"/>
            <a:ext cx="6898851"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03668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9.7  </a:t>
            </a:r>
            <a:r>
              <a:rPr lang="zh-TW" altLang="zh-TW" dirty="0" smtClean="0"/>
              <a:t>類別</a:t>
            </a:r>
            <a:r>
              <a:rPr lang="zh-TW" altLang="zh-TW" dirty="0"/>
              <a:t>資料獨立性的檢定</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819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348086"/>
            <a:ext cx="7394672" cy="3169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03668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9.8  </a:t>
            </a:r>
            <a:r>
              <a:rPr lang="zh-TW" altLang="zh-TW" dirty="0" smtClean="0"/>
              <a:t>同</a:t>
            </a:r>
            <a:r>
              <a:rPr lang="zh-TW" altLang="zh-TW" dirty="0"/>
              <a:t>質性檢定</a:t>
            </a:r>
            <a:endParaRPr lang="zh-TW" altLang="en-US" dirty="0"/>
          </a:p>
        </p:txBody>
      </p:sp>
      <p:sp>
        <p:nvSpPr>
          <p:cNvPr id="3" name="內容版面配置區 2"/>
          <p:cNvSpPr>
            <a:spLocks noGrp="1"/>
          </p:cNvSpPr>
          <p:nvPr>
            <p:ph idx="1"/>
          </p:nvPr>
        </p:nvSpPr>
        <p:spPr/>
        <p:txBody>
          <a:bodyPr/>
          <a:lstStyle/>
          <a:p>
            <a:r>
              <a:rPr lang="zh-TW" altLang="zh-TW" dirty="0"/>
              <a:t>同質性檢定是檢定兩個或更多個多項式分佈是否相等的一個程序。</a:t>
            </a:r>
            <a:r>
              <a:rPr lang="zh-TW" altLang="zh-TW" dirty="0" smtClean="0"/>
              <a:t>對於</a:t>
            </a:r>
            <a:r>
              <a:rPr lang="en-US" altLang="zh-TW" dirty="0" smtClean="0"/>
              <a:t> </a:t>
            </a:r>
            <a:r>
              <a:rPr lang="en-US" altLang="zh-TW" i="1" dirty="0" smtClean="0"/>
              <a:t>c </a:t>
            </a:r>
            <a:r>
              <a:rPr lang="zh-TW" altLang="zh-TW" dirty="0" smtClean="0"/>
              <a:t>個個</a:t>
            </a:r>
            <a:r>
              <a:rPr lang="zh-TW" altLang="zh-TW" dirty="0"/>
              <a:t>別的母體，考慮各二項式參數是否相等的檢定。在此情況中，</a:t>
            </a:r>
            <a:r>
              <a:rPr lang="zh-TW" altLang="zh-TW" dirty="0" smtClean="0"/>
              <a:t>選取</a:t>
            </a:r>
            <a:r>
              <a:rPr lang="en-US" altLang="zh-TW" dirty="0" smtClean="0"/>
              <a:t> </a:t>
            </a:r>
            <a:r>
              <a:rPr lang="en-US" altLang="zh-TW" i="1" dirty="0" smtClean="0"/>
              <a:t>c </a:t>
            </a:r>
            <a:r>
              <a:rPr lang="zh-TW" altLang="zh-TW" dirty="0" smtClean="0"/>
              <a:t>個</a:t>
            </a:r>
            <a:r>
              <a:rPr lang="zh-TW" altLang="zh-TW" dirty="0"/>
              <a:t>獨立的樣本</a:t>
            </a:r>
            <a:r>
              <a:rPr lang="zh-TW" altLang="zh-TW" dirty="0" smtClean="0"/>
              <a:t>產生</a:t>
            </a:r>
            <a:r>
              <a:rPr lang="en-US" altLang="zh-TW" dirty="0" smtClean="0"/>
              <a:t> </a:t>
            </a:r>
            <a:r>
              <a:rPr lang="en-US" altLang="zh-TW" i="1" dirty="0" smtClean="0"/>
              <a:t>c </a:t>
            </a:r>
            <a:r>
              <a:rPr lang="zh-TW" altLang="zh-TW" dirty="0" smtClean="0"/>
              <a:t>個</a:t>
            </a:r>
            <a:r>
              <a:rPr lang="zh-TW" altLang="zh-TW" dirty="0"/>
              <a:t>二項式分佈的隨機變數</a:t>
            </a:r>
            <a:r>
              <a:rPr lang="en-US" altLang="zh-TW" dirty="0"/>
              <a:t>  </a:t>
            </a:r>
            <a:r>
              <a:rPr lang="en-US" altLang="zh-TW" dirty="0" smtClean="0"/>
              <a:t>                    </a:t>
            </a:r>
            <a:r>
              <a:rPr lang="zh-TW" altLang="zh-TW" dirty="0" smtClean="0"/>
              <a:t>，其中</a:t>
            </a:r>
            <a:r>
              <a:rPr lang="en-US" altLang="zh-TW" dirty="0" smtClean="0"/>
              <a:t>                          </a:t>
            </a:r>
            <a:r>
              <a:rPr lang="zh-TW" altLang="zh-TW" dirty="0" smtClean="0"/>
              <a:t>。</a:t>
            </a:r>
            <a:r>
              <a:rPr lang="zh-TW" altLang="zh-TW" dirty="0"/>
              <a:t>問題是檢定虛無假設</a:t>
            </a:r>
            <a:r>
              <a:rPr lang="zh-TW" altLang="zh-TW" dirty="0" smtClean="0"/>
              <a:t>：</a:t>
            </a:r>
            <a:r>
              <a:rPr lang="en-US" altLang="zh-TW" dirty="0" smtClean="0"/>
              <a:t>                                  </a:t>
            </a:r>
            <a:r>
              <a:rPr lang="zh-TW" altLang="zh-TW" dirty="0" smtClean="0"/>
              <a:t>對</a:t>
            </a:r>
            <a:r>
              <a:rPr lang="zh-TW" altLang="zh-TW" dirty="0"/>
              <a:t>上至少有一個等號不成立的對立假設。</a:t>
            </a:r>
            <a:r>
              <a:rPr lang="en-US" altLang="zh-TW" dirty="0"/>
              <a:t>9.7</a:t>
            </a:r>
            <a:r>
              <a:rPr lang="zh-TW" altLang="zh-TW" dirty="0"/>
              <a:t>節中所發展出用來檢定類別資料是否獨立的技術亦可用於檢定同質性。</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4220004530"/>
              </p:ext>
            </p:extLst>
          </p:nvPr>
        </p:nvGraphicFramePr>
        <p:xfrm>
          <a:off x="2627784" y="2636912"/>
          <a:ext cx="1656000" cy="414000"/>
        </p:xfrm>
        <a:graphic>
          <a:graphicData uri="http://schemas.openxmlformats.org/presentationml/2006/ole">
            <mc:AlternateContent xmlns:mc="http://schemas.openxmlformats.org/markup-compatibility/2006">
              <mc:Choice xmlns:v="urn:schemas-microsoft-com:vml" Requires="v">
                <p:oleObj spid="_x0000_s387080" name="Equation" r:id="rId3" imgW="863280" imgH="215640" progId="Equation.DSMT4">
                  <p:embed/>
                </p:oleObj>
              </mc:Choice>
              <mc:Fallback>
                <p:oleObj name="Equation" r:id="rId3" imgW="863280" imgH="215640" progId="Equation.DSMT4">
                  <p:embed/>
                  <p:pic>
                    <p:nvPicPr>
                      <p:cNvPr id="0" name=""/>
                      <p:cNvPicPr/>
                      <p:nvPr/>
                    </p:nvPicPr>
                    <p:blipFill>
                      <a:blip r:embed="rId4"/>
                      <a:stretch>
                        <a:fillRect/>
                      </a:stretch>
                    </p:blipFill>
                    <p:spPr>
                      <a:xfrm>
                        <a:off x="2627784" y="2636912"/>
                        <a:ext cx="1656000" cy="414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3124623767"/>
              </p:ext>
            </p:extLst>
          </p:nvPr>
        </p:nvGraphicFramePr>
        <p:xfrm>
          <a:off x="5148064" y="2646000"/>
          <a:ext cx="1972589" cy="414000"/>
        </p:xfrm>
        <a:graphic>
          <a:graphicData uri="http://schemas.openxmlformats.org/presentationml/2006/ole">
            <mc:AlternateContent xmlns:mc="http://schemas.openxmlformats.org/markup-compatibility/2006">
              <mc:Choice xmlns:v="urn:schemas-microsoft-com:vml" Requires="v">
                <p:oleObj spid="_x0000_s387081" name="Equation" r:id="rId5" imgW="1028520" imgH="215640" progId="Equation.DSMT4">
                  <p:embed/>
                </p:oleObj>
              </mc:Choice>
              <mc:Fallback>
                <p:oleObj name="Equation" r:id="rId5" imgW="1028520" imgH="215640" progId="Equation.DSMT4">
                  <p:embed/>
                  <p:pic>
                    <p:nvPicPr>
                      <p:cNvPr id="0" name=""/>
                      <p:cNvPicPr/>
                      <p:nvPr/>
                    </p:nvPicPr>
                    <p:blipFill>
                      <a:blip r:embed="rId6"/>
                      <a:stretch>
                        <a:fillRect/>
                      </a:stretch>
                    </p:blipFill>
                    <p:spPr>
                      <a:xfrm>
                        <a:off x="5148064" y="2646000"/>
                        <a:ext cx="1972589" cy="414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3551703096"/>
              </p:ext>
            </p:extLst>
          </p:nvPr>
        </p:nvGraphicFramePr>
        <p:xfrm>
          <a:off x="2555776" y="3015000"/>
          <a:ext cx="2508353" cy="414000"/>
        </p:xfrm>
        <a:graphic>
          <a:graphicData uri="http://schemas.openxmlformats.org/presentationml/2006/ole">
            <mc:AlternateContent xmlns:mc="http://schemas.openxmlformats.org/markup-compatibility/2006">
              <mc:Choice xmlns:v="urn:schemas-microsoft-com:vml" Requires="v">
                <p:oleObj spid="_x0000_s387082" name="Equation" r:id="rId7" imgW="1307880" imgH="215640" progId="Equation.DSMT4">
                  <p:embed/>
                </p:oleObj>
              </mc:Choice>
              <mc:Fallback>
                <p:oleObj name="Equation" r:id="rId7" imgW="1307880" imgH="215640" progId="Equation.DSMT4">
                  <p:embed/>
                  <p:pic>
                    <p:nvPicPr>
                      <p:cNvPr id="0" name=""/>
                      <p:cNvPicPr/>
                      <p:nvPr/>
                    </p:nvPicPr>
                    <p:blipFill>
                      <a:blip r:embed="rId8"/>
                      <a:stretch>
                        <a:fillRect/>
                      </a:stretch>
                    </p:blipFill>
                    <p:spPr>
                      <a:xfrm>
                        <a:off x="2555776" y="3015000"/>
                        <a:ext cx="2508353" cy="414000"/>
                      </a:xfrm>
                      <a:prstGeom prst="rect">
                        <a:avLst/>
                      </a:prstGeom>
                    </p:spPr>
                  </p:pic>
                </p:oleObj>
              </mc:Fallback>
            </mc:AlternateContent>
          </a:graphicData>
        </a:graphic>
      </p:graphicFrame>
    </p:spTree>
    <p:extLst>
      <p:ext uri="{BB962C8B-B14F-4D97-AF65-F5344CB8AC3E}">
        <p14:creationId xmlns:p14="http://schemas.microsoft.com/office/powerpoint/2010/main" val="17103668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9.8  </a:t>
            </a:r>
            <a:r>
              <a:rPr lang="zh-TW" altLang="zh-TW" dirty="0" smtClean="0"/>
              <a:t>同</a:t>
            </a:r>
            <a:r>
              <a:rPr lang="zh-TW" altLang="zh-TW" dirty="0"/>
              <a:t>質性檢定</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829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125" y="1916832"/>
            <a:ext cx="6852267"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89241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9.8  </a:t>
            </a:r>
            <a:r>
              <a:rPr lang="zh-TW" altLang="zh-TW" dirty="0" smtClean="0"/>
              <a:t>同</a:t>
            </a:r>
            <a:r>
              <a:rPr lang="zh-TW" altLang="zh-TW" dirty="0"/>
              <a:t>質性檢定</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84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556792"/>
            <a:ext cx="6610917"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89241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9.1  </a:t>
            </a:r>
            <a:r>
              <a:rPr lang="zh-TW" altLang="zh-TW" dirty="0"/>
              <a:t>簡介</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30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117110"/>
            <a:ext cx="7115212"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32463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9.8  </a:t>
            </a:r>
            <a:r>
              <a:rPr lang="zh-TW" altLang="zh-TW" dirty="0" smtClean="0"/>
              <a:t>同</a:t>
            </a:r>
            <a:r>
              <a:rPr lang="zh-TW" altLang="zh-TW" dirty="0"/>
              <a:t>質性檢定</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85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723" y="2564904"/>
            <a:ext cx="7244553"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89241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9.1  </a:t>
            </a:r>
            <a:r>
              <a:rPr lang="zh-TW" altLang="zh-TW" dirty="0"/>
              <a:t>簡介</a:t>
            </a:r>
            <a:endParaRPr lang="zh-TW" altLang="en-US" dirty="0"/>
          </a:p>
        </p:txBody>
      </p:sp>
      <p:sp>
        <p:nvSpPr>
          <p:cNvPr id="3" name="內容版面配置區 2"/>
          <p:cNvSpPr>
            <a:spLocks noGrp="1"/>
          </p:cNvSpPr>
          <p:nvPr>
            <p:ph idx="1"/>
          </p:nvPr>
        </p:nvSpPr>
        <p:spPr/>
        <p:txBody>
          <a:bodyPr/>
          <a:lstStyle/>
          <a:p>
            <a:r>
              <a:rPr lang="zh-TW" altLang="zh-TW" dirty="0"/>
              <a:t>表</a:t>
            </a:r>
            <a:r>
              <a:rPr lang="en-US" altLang="zh-TW" dirty="0"/>
              <a:t>9.1</a:t>
            </a:r>
            <a:r>
              <a:rPr lang="zh-TW" altLang="zh-TW" dirty="0"/>
              <a:t>列出虛無假設的真</a:t>
            </a:r>
            <a:r>
              <a:rPr lang="en-US" altLang="zh-TW" dirty="0"/>
              <a:t> / </a:t>
            </a:r>
            <a:r>
              <a:rPr lang="zh-TW" altLang="zh-TW" dirty="0"/>
              <a:t>假與檢測結果之間的關係。對應的機率亦列於括號中。</a:t>
            </a:r>
            <a:endParaRPr lang="zh-TW" altLang="en-US" dirty="0"/>
          </a:p>
        </p:txBody>
      </p:sp>
      <p:pic>
        <p:nvPicPr>
          <p:cNvPr id="331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349" y="2708920"/>
            <a:ext cx="4733301"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32463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9.1  </a:t>
            </a:r>
            <a:r>
              <a:rPr lang="zh-TW" altLang="zh-TW" dirty="0"/>
              <a:t>簡介</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32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153" y="1340768"/>
            <a:ext cx="6786239"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61749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9.1  </a:t>
            </a:r>
            <a:r>
              <a:rPr lang="zh-TW" altLang="zh-TW" dirty="0"/>
              <a:t>簡介</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333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133600"/>
            <a:ext cx="7201668" cy="3527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6174936"/>
      </p:ext>
    </p:extLst>
  </p:cSld>
  <p:clrMapOvr>
    <a:masterClrMapping/>
  </p:clrMapOvr>
  <p:timing>
    <p:tnLst>
      <p:par>
        <p:cTn id="1" dur="indefinite" restart="never" nodeType="tmRoot"/>
      </p:par>
    </p:tnLst>
  </p:timing>
</p:sld>
</file>

<file path=ppt/theme/theme1.xml><?xml version="1.0" encoding="utf-8"?>
<a:theme xmlns:a="http://schemas.openxmlformats.org/drawingml/2006/main" name="134">
  <a:themeElements>
    <a:clrScheme name="地鐵">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数字型设计模板">
      <a:majorFont>
        <a:latin typeface="宋体"/>
        <a:ea typeface="宋体"/>
        <a:cs typeface=""/>
      </a:majorFont>
      <a:minorFont>
        <a:latin typeface="宋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数字型设计模板 1">
        <a:dk1>
          <a:srgbClr val="7F796F"/>
        </a:dk1>
        <a:lt1>
          <a:srgbClr val="FFFFFF"/>
        </a:lt1>
        <a:dk2>
          <a:srgbClr val="BDBB92"/>
        </a:dk2>
        <a:lt2>
          <a:srgbClr val="FFFFCC"/>
        </a:lt2>
        <a:accent1>
          <a:srgbClr val="8B91B9"/>
        </a:accent1>
        <a:accent2>
          <a:srgbClr val="D5D9B7"/>
        </a:accent2>
        <a:accent3>
          <a:srgbClr val="DBDAC7"/>
        </a:accent3>
        <a:accent4>
          <a:srgbClr val="DADADA"/>
        </a:accent4>
        <a:accent5>
          <a:srgbClr val="C4C7D9"/>
        </a:accent5>
        <a:accent6>
          <a:srgbClr val="C1C4A6"/>
        </a:accent6>
        <a:hlink>
          <a:srgbClr val="B46875"/>
        </a:hlink>
        <a:folHlink>
          <a:srgbClr val="C2BAA7"/>
        </a:folHlink>
      </a:clrScheme>
      <a:clrMap bg1="dk2" tx1="lt1" bg2="dk1" tx2="lt2" accent1="accent1" accent2="accent2" accent3="accent3" accent4="accent4" accent5="accent5" accent6="accent6" hlink="hlink" folHlink="folHlink"/>
    </a:extraClrScheme>
    <a:extraClrScheme>
      <a:clrScheme name="数字型设计模板 2">
        <a:dk1>
          <a:srgbClr val="000000"/>
        </a:dk1>
        <a:lt1>
          <a:srgbClr val="FFFFEE"/>
        </a:lt1>
        <a:dk2>
          <a:srgbClr val="000000"/>
        </a:dk2>
        <a:lt2>
          <a:srgbClr val="C3B59F"/>
        </a:lt2>
        <a:accent1>
          <a:srgbClr val="9CB3D8"/>
        </a:accent1>
        <a:accent2>
          <a:srgbClr val="F8F8F8"/>
        </a:accent2>
        <a:accent3>
          <a:srgbClr val="FFFFF5"/>
        </a:accent3>
        <a:accent4>
          <a:srgbClr val="000000"/>
        </a:accent4>
        <a:accent5>
          <a:srgbClr val="CBD6E9"/>
        </a:accent5>
        <a:accent6>
          <a:srgbClr val="E1E1E1"/>
        </a:accent6>
        <a:hlink>
          <a:srgbClr val="A9A460"/>
        </a:hlink>
        <a:folHlink>
          <a:srgbClr val="E4E1D7"/>
        </a:folHlink>
      </a:clrScheme>
      <a:clrMap bg1="lt1" tx1="dk1" bg2="lt2" tx2="dk2" accent1="accent1" accent2="accent2" accent3="accent3" accent4="accent4" accent5="accent5" accent6="accent6" hlink="hlink" folHlink="folHlink"/>
    </a:extraClrScheme>
    <a:extraClrScheme>
      <a:clrScheme name="数字型设计模板 3">
        <a:dk1>
          <a:srgbClr val="000000"/>
        </a:dk1>
        <a:lt1>
          <a:srgbClr val="FFFFFF"/>
        </a:lt1>
        <a:dk2>
          <a:srgbClr val="000000"/>
        </a:dk2>
        <a:lt2>
          <a:srgbClr val="FFFFFF"/>
        </a:lt2>
        <a:accent1>
          <a:srgbClr val="CBCBCB"/>
        </a:accent1>
        <a:accent2>
          <a:srgbClr val="969696"/>
        </a:accent2>
        <a:accent3>
          <a:srgbClr val="FFFFFF"/>
        </a:accent3>
        <a:accent4>
          <a:srgbClr val="000000"/>
        </a:accent4>
        <a:accent5>
          <a:srgbClr val="E2E2E2"/>
        </a:accent5>
        <a:accent6>
          <a:srgbClr val="878787"/>
        </a:accent6>
        <a:hlink>
          <a:srgbClr val="5F5F5F"/>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134</Template>
  <TotalTime>895</TotalTime>
  <Words>1805</Words>
  <Application>Microsoft Office PowerPoint</Application>
  <PresentationFormat>如螢幕大小 (4:3)</PresentationFormat>
  <Paragraphs>145</Paragraphs>
  <Slides>60</Slides>
  <Notes>0</Notes>
  <HiddenSlides>0</HiddenSlides>
  <MMClips>0</MMClips>
  <ScaleCrop>false</ScaleCrop>
  <HeadingPairs>
    <vt:vector size="6" baseType="variant">
      <vt:variant>
        <vt:lpstr>佈景主題</vt:lpstr>
      </vt:variant>
      <vt:variant>
        <vt:i4>1</vt:i4>
      </vt:variant>
      <vt:variant>
        <vt:lpstr>內嵌 OLE 伺服程式</vt:lpstr>
      </vt:variant>
      <vt:variant>
        <vt:i4>1</vt:i4>
      </vt:variant>
      <vt:variant>
        <vt:lpstr>投影片標題</vt:lpstr>
      </vt:variant>
      <vt:variant>
        <vt:i4>60</vt:i4>
      </vt:variant>
    </vt:vector>
  </HeadingPairs>
  <TitlesOfParts>
    <vt:vector size="62" baseType="lpstr">
      <vt:lpstr>134</vt:lpstr>
      <vt:lpstr>Equation</vt:lpstr>
      <vt:lpstr>PowerPoint 簡報</vt:lpstr>
      <vt:lpstr>9.1  簡介</vt:lpstr>
      <vt:lpstr>9.1  簡介</vt:lpstr>
      <vt:lpstr>9.1  簡介</vt:lpstr>
      <vt:lpstr>9.1  簡介</vt:lpstr>
      <vt:lpstr>9.1  簡介</vt:lpstr>
      <vt:lpstr>9.1  簡介</vt:lpstr>
      <vt:lpstr>9.1  簡介</vt:lpstr>
      <vt:lpstr>9.1  簡介</vt:lpstr>
      <vt:lpstr>9.2  檢定統計量及其應用</vt:lpstr>
      <vt:lpstr>9.2  檢定統計量及其應用</vt:lpstr>
      <vt:lpstr>9.2  檢定統計量及其應用</vt:lpstr>
      <vt:lpstr>9.2  檢定統計量及其應用</vt:lpstr>
      <vt:lpstr>9.2  檢定統計量及其應用</vt:lpstr>
      <vt:lpstr>9.2  檢定統計量及其應用</vt:lpstr>
      <vt:lpstr>9.2  檢定統計量及其應用</vt:lpstr>
      <vt:lpstr>9.2  檢定統計量及其應用</vt:lpstr>
      <vt:lpstr>9.2  檢定統計量及其應用</vt:lpstr>
      <vt:lpstr>9.2  檢定統計量及其應用</vt:lpstr>
      <vt:lpstr>9.2  檢定統計量及其應用</vt:lpstr>
      <vt:lpstr>9.2  檢定統計量及其應用</vt:lpstr>
      <vt:lpstr>9.3  假設檢定的p-值法</vt:lpstr>
      <vt:lpstr>9.3  假設檢定的p-值法</vt:lpstr>
      <vt:lpstr>9.3  假設檢定的p-值法</vt:lpstr>
      <vt:lpstr>9.4  假設的雙樣本檢定</vt:lpstr>
      <vt:lpstr>9.4  假設的雙樣本檢定</vt:lpstr>
      <vt:lpstr>9.4  假設的雙樣本檢定</vt:lpstr>
      <vt:lpstr>9.4  假設的雙樣本檢定</vt:lpstr>
      <vt:lpstr>9.4  假設的雙樣本檢定</vt:lpstr>
      <vt:lpstr>9.4  假設的雙樣本檢定</vt:lpstr>
      <vt:lpstr>9.5  母體比例的假設檢定 9.5.1  單樣本比例檢定</vt:lpstr>
      <vt:lpstr>9.5.1  單樣本比例檢定</vt:lpstr>
      <vt:lpstr>9.5.1  單樣本比例檢定</vt:lpstr>
      <vt:lpstr>9.5.1  單樣本比例檢定</vt:lpstr>
      <vt:lpstr>9.5.1  單樣本比例檢定</vt:lpstr>
      <vt:lpstr>9.5.1  單樣本比例檢定</vt:lpstr>
      <vt:lpstr>9.5.1  單樣本比例檢定</vt:lpstr>
      <vt:lpstr>9.5.1  單樣本比例檢定</vt:lpstr>
      <vt:lpstr>9.5.1  單樣本比例檢定</vt:lpstr>
      <vt:lpstr>9.5.1  單樣本比例檢定</vt:lpstr>
      <vt:lpstr>9.5.2  雙樣本比例檢定</vt:lpstr>
      <vt:lpstr>9.5.2  雙樣本比例檢定</vt:lpstr>
      <vt:lpstr>9.5.2  雙樣本比例檢定</vt:lpstr>
      <vt:lpstr>9.5.2  雙樣本比例檢定</vt:lpstr>
      <vt:lpstr>9.6  適合度檢定</vt:lpstr>
      <vt:lpstr>9.6  適合度檢定</vt:lpstr>
      <vt:lpstr>9.6  適合度檢定</vt:lpstr>
      <vt:lpstr>9.6  適合度檢定</vt:lpstr>
      <vt:lpstr>9.6  適合度檢定</vt:lpstr>
      <vt:lpstr>9.6  適合度檢定</vt:lpstr>
      <vt:lpstr>9.6  適合度檢定</vt:lpstr>
      <vt:lpstr>9.7  類別資料獨立性的檢定</vt:lpstr>
      <vt:lpstr>9.7  類別資料獨立性的檢定</vt:lpstr>
      <vt:lpstr>9.7  類別資料獨立性的檢定</vt:lpstr>
      <vt:lpstr>9.7  類別資料獨立性的檢定</vt:lpstr>
      <vt:lpstr>9.7  類別資料獨立性的檢定</vt:lpstr>
      <vt:lpstr>9.8  同質性檢定</vt:lpstr>
      <vt:lpstr>9.8  同質性檢定</vt:lpstr>
      <vt:lpstr>9.8  同質性檢定</vt:lpstr>
      <vt:lpstr>9.8  同質性檢定</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機率與統計</dc:title>
  <dc:creator>Owner</dc:creator>
  <cp:lastModifiedBy>winx</cp:lastModifiedBy>
  <cp:revision>80</cp:revision>
  <dcterms:created xsi:type="dcterms:W3CDTF">2019-12-02T01:25:19Z</dcterms:created>
  <dcterms:modified xsi:type="dcterms:W3CDTF">2019-12-06T03:40:31Z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TC010690502052</vt:lpwstr>
  </property>
</Properties>
</file>